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bin" ContentType="audio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79" r:id="rId2"/>
    <p:sldMasterId id="2147483691" r:id="rId3"/>
    <p:sldMasterId id="2147483705" r:id="rId4"/>
  </p:sldMasterIdLst>
  <p:notesMasterIdLst>
    <p:notesMasterId r:id="rId83"/>
  </p:notesMasterIdLst>
  <p:sldIdLst>
    <p:sldId id="374" r:id="rId5"/>
    <p:sldId id="432" r:id="rId6"/>
    <p:sldId id="437" r:id="rId7"/>
    <p:sldId id="439" r:id="rId8"/>
    <p:sldId id="440" r:id="rId9"/>
    <p:sldId id="441" r:id="rId10"/>
    <p:sldId id="442" r:id="rId11"/>
    <p:sldId id="443" r:id="rId12"/>
    <p:sldId id="512" r:id="rId13"/>
    <p:sldId id="513" r:id="rId14"/>
    <p:sldId id="521" r:id="rId15"/>
    <p:sldId id="522" r:id="rId16"/>
    <p:sldId id="523" r:id="rId17"/>
    <p:sldId id="524" r:id="rId18"/>
    <p:sldId id="525" r:id="rId19"/>
    <p:sldId id="591" r:id="rId20"/>
    <p:sldId id="526" r:id="rId21"/>
    <p:sldId id="527" r:id="rId22"/>
    <p:sldId id="590" r:id="rId23"/>
    <p:sldId id="540" r:id="rId24"/>
    <p:sldId id="541" r:id="rId25"/>
    <p:sldId id="542" r:id="rId26"/>
    <p:sldId id="543" r:id="rId27"/>
    <p:sldId id="531" r:id="rId28"/>
    <p:sldId id="532" r:id="rId29"/>
    <p:sldId id="538" r:id="rId30"/>
    <p:sldId id="544" r:id="rId31"/>
    <p:sldId id="592" r:id="rId32"/>
    <p:sldId id="593" r:id="rId33"/>
    <p:sldId id="594" r:id="rId34"/>
    <p:sldId id="546" r:id="rId35"/>
    <p:sldId id="547" r:id="rId36"/>
    <p:sldId id="548" r:id="rId37"/>
    <p:sldId id="549" r:id="rId38"/>
    <p:sldId id="550" r:id="rId39"/>
    <p:sldId id="551" r:id="rId40"/>
    <p:sldId id="460" r:id="rId41"/>
    <p:sldId id="461" r:id="rId42"/>
    <p:sldId id="462" r:id="rId43"/>
    <p:sldId id="463" r:id="rId44"/>
    <p:sldId id="552" r:id="rId45"/>
    <p:sldId id="464" r:id="rId46"/>
    <p:sldId id="465" r:id="rId47"/>
    <p:sldId id="553" r:id="rId48"/>
    <p:sldId id="554" r:id="rId49"/>
    <p:sldId id="555" r:id="rId50"/>
    <p:sldId id="556" r:id="rId51"/>
    <p:sldId id="557" r:id="rId52"/>
    <p:sldId id="558" r:id="rId53"/>
    <p:sldId id="559" r:id="rId54"/>
    <p:sldId id="560" r:id="rId55"/>
    <p:sldId id="561" r:id="rId56"/>
    <p:sldId id="562" r:id="rId57"/>
    <p:sldId id="563" r:id="rId58"/>
    <p:sldId id="564" r:id="rId59"/>
    <p:sldId id="565" r:id="rId60"/>
    <p:sldId id="566" r:id="rId61"/>
    <p:sldId id="567" r:id="rId62"/>
    <p:sldId id="568" r:id="rId63"/>
    <p:sldId id="569" r:id="rId64"/>
    <p:sldId id="570" r:id="rId65"/>
    <p:sldId id="571" r:id="rId66"/>
    <p:sldId id="572" r:id="rId67"/>
    <p:sldId id="573" r:id="rId68"/>
    <p:sldId id="574" r:id="rId69"/>
    <p:sldId id="575" r:id="rId70"/>
    <p:sldId id="576" r:id="rId71"/>
    <p:sldId id="579" r:id="rId72"/>
    <p:sldId id="580" r:id="rId73"/>
    <p:sldId id="581" r:id="rId74"/>
    <p:sldId id="582" r:id="rId75"/>
    <p:sldId id="583" r:id="rId76"/>
    <p:sldId id="589" r:id="rId77"/>
    <p:sldId id="588" r:id="rId78"/>
    <p:sldId id="587" r:id="rId79"/>
    <p:sldId id="584" r:id="rId80"/>
    <p:sldId id="585" r:id="rId81"/>
    <p:sldId id="586" r:id="rId82"/>
  </p:sldIdLst>
  <p:sldSz cx="9144000" cy="6858000" type="screen4x3"/>
  <p:notesSz cx="6858000" cy="9144000"/>
  <p:custDataLst>
    <p:tags r:id="rId8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00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50" autoAdjust="0"/>
    <p:restoredTop sz="92434" autoAdjust="0"/>
  </p:normalViewPr>
  <p:slideViewPr>
    <p:cSldViewPr>
      <p:cViewPr varScale="1">
        <p:scale>
          <a:sx n="96" d="100"/>
          <a:sy n="96" d="100"/>
        </p:scale>
        <p:origin x="8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notesMaster" Target="notesMasters/notesMaster1.xml"/><Relationship Id="rId84" Type="http://schemas.openxmlformats.org/officeDocument/2006/relationships/tags" Target="tags/tag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7.xml"/><Relationship Id="rId2" Type="http://schemas.openxmlformats.org/officeDocument/2006/relationships/slide" Target="slides/slide7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1" Type="http://schemas.openxmlformats.org/officeDocument/2006/relationships/image" Target="../media/image31.wmf"/><Relationship Id="rId2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62.wmf"/><Relationship Id="rId3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CF018C9-76CA-D74A-904F-0CAD721B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F029C-0E0A-044F-BC45-E732C1BB804E}" type="slidenum">
              <a:rPr lang="en-US"/>
              <a:pPr/>
              <a:t>1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F33DC-1681-6344-B7B3-5830EC65D990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/>
              <a:t>A Node is a processing element which produces an output based on a function of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inputs:</a:t>
            </a:r>
          </a:p>
          <a:p>
            <a:pPr marL="228600" indent="-228600"/>
            <a:endParaRPr lang="en-US"/>
          </a:p>
          <a:p>
            <a:pPr marL="228600" indent="-228600"/>
            <a:r>
              <a:rPr lang="en-US"/>
              <a:t>Winston, p. 445</a:t>
            </a:r>
          </a:p>
          <a:p>
            <a:pPr marL="228600" indent="-228600"/>
            <a:endParaRPr lang="en-US"/>
          </a:p>
          <a:p>
            <a:pPr marL="228600" indent="-228600">
              <a:buFontTx/>
              <a:buAutoNum type="arabicPeriod"/>
            </a:pPr>
            <a:r>
              <a:rPr lang="en-US"/>
              <a:t>Simulated neuron is viewed as a…Node connected to other nodes.</a:t>
            </a:r>
          </a:p>
          <a:p>
            <a:pPr marL="228600" indent="-228600">
              <a:buFontTx/>
              <a:buAutoNum type="arabicPeriod"/>
            </a:pPr>
            <a:endParaRPr lang="en-US"/>
          </a:p>
          <a:p>
            <a:pPr marL="228600" indent="-228600">
              <a:buFontTx/>
              <a:buAutoNum type="arabicPeriod"/>
            </a:pPr>
            <a:r>
              <a:rPr lang="en-US"/>
              <a:t>Links are the axons and dendrites.</a:t>
            </a:r>
          </a:p>
          <a:p>
            <a:pPr marL="228600" indent="-228600">
              <a:buFontTx/>
              <a:buAutoNum type="arabicPeriod"/>
            </a:pPr>
            <a:endParaRPr lang="en-US"/>
          </a:p>
          <a:p>
            <a:pPr marL="228600" indent="-228600">
              <a:buFontTx/>
              <a:buAutoNum type="arabicPeriod"/>
            </a:pPr>
            <a:r>
              <a:rPr lang="en-US"/>
              <a:t>Link associated with a weight.  Like a synapse, that weight determines the nature and strength of one node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influence on another.</a:t>
            </a:r>
          </a:p>
          <a:p>
            <a:pPr marL="228600" indent="-228600">
              <a:buFontTx/>
              <a:buAutoNum type="arabicPeriod"/>
            </a:pPr>
            <a:endParaRPr lang="en-US"/>
          </a:p>
          <a:p>
            <a:pPr marL="228600" indent="-228600">
              <a:buFontTx/>
              <a:buAutoNum type="arabicPeriod"/>
            </a:pPr>
            <a:r>
              <a:rPr lang="en-US"/>
              <a:t>Weights are the primary means for long-term storage (plasticity). </a:t>
            </a:r>
          </a:p>
          <a:p>
            <a:pPr marL="228600" indent="-228600">
              <a:buFontTx/>
              <a:buAutoNum type="arabicPeriod"/>
            </a:pPr>
            <a:endParaRPr lang="en-US"/>
          </a:p>
          <a:p>
            <a:pPr marL="228600" indent="-228600">
              <a:buFontTx/>
              <a:buAutoNum type="arabicPeriod"/>
            </a:pPr>
            <a:r>
              <a:rPr lang="en-US"/>
              <a:t>One node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influence on another is the output value of the first times the weight on the connecting link.  Large/small, +/- weight corresponds to strong/weak excitation/inhibition. (Models combining influences of set of dendrites).</a:t>
            </a:r>
          </a:p>
          <a:p>
            <a:pPr marL="228600" indent="-228600">
              <a:buFontTx/>
              <a:buAutoNum type="arabicPeriod"/>
            </a:pPr>
            <a:endParaRPr lang="en-US"/>
          </a:p>
          <a:p>
            <a:pPr marL="228600" indent="-228600">
              <a:buFontTx/>
              <a:buAutoNum type="arabicPeriod"/>
            </a:pPr>
            <a:r>
              <a:rPr lang="en-US"/>
              <a:t>Output of each node is determined by an </a:t>
            </a:r>
            <a:r>
              <a:rPr lang="en-US" b="1"/>
              <a:t>activation function</a:t>
            </a:r>
            <a:r>
              <a:rPr lang="en-US"/>
              <a:t>. Usually a </a:t>
            </a:r>
            <a:r>
              <a:rPr lang="en-US" b="1"/>
              <a:t>threshold function</a:t>
            </a:r>
            <a:r>
              <a:rPr lang="en-US"/>
              <a:t>. Combines the influences from input links. Sum of weighted inputs. Output is either 0 or 1. (Models the cell body.)</a:t>
            </a:r>
          </a:p>
          <a:p>
            <a:pPr marL="228600" indent="-228600">
              <a:buFontTx/>
              <a:buAutoNum type="arabicPeriod"/>
            </a:pPr>
            <a:endParaRPr lang="en-US"/>
          </a:p>
          <a:p>
            <a:pPr marL="228600" indent="-228600">
              <a:buFontTx/>
              <a:buAutoNum type="arabicPeriod"/>
            </a:pPr>
            <a:r>
              <a:rPr lang="en-US" b="1"/>
              <a:t>Note</a:t>
            </a:r>
            <a:r>
              <a:rPr lang="en-US"/>
              <a:t>: Many facets of real neurons are NOT modeled. </a:t>
            </a:r>
          </a:p>
          <a:p>
            <a:pPr marL="228600" indent="-228600"/>
            <a:endParaRPr lang="en-US"/>
          </a:p>
          <a:p>
            <a:pPr marL="228600" indent="-2286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57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E00F32-8ECF-9A4E-832F-0CBBC6DE566D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>
                <a:ea typeface="Gulim" charset="0"/>
                <a:cs typeface="Gulim" charset="0"/>
              </a:rPr>
              <a:t>There are two major network structures using these units.</a:t>
            </a:r>
          </a:p>
          <a:p>
            <a:r>
              <a:rPr lang="en-US" altLang="ko-KR">
                <a:ea typeface="Gulim" charset="0"/>
                <a:cs typeface="Gulim" charset="0"/>
              </a:rPr>
              <a:t>The first one is a feed-forward network.</a:t>
            </a:r>
          </a:p>
          <a:p>
            <a:r>
              <a:rPr lang="en-US" altLang="ko-KR">
                <a:ea typeface="Gulim" charset="0"/>
                <a:cs typeface="Gulim" charset="0"/>
              </a:rPr>
              <a:t>It’s just an arbitrary function of its current inputs.</a:t>
            </a:r>
          </a:p>
          <a:p>
            <a:r>
              <a:rPr lang="en-US" altLang="ko-KR">
                <a:ea typeface="Gulim" charset="0"/>
                <a:cs typeface="Gulim" charset="0"/>
              </a:rPr>
              <a:t>And there is no internal state other than weights.</a:t>
            </a:r>
          </a:p>
          <a:p>
            <a:r>
              <a:rPr lang="en-US" altLang="ko-KR">
                <a:ea typeface="Gulim" charset="0"/>
                <a:cs typeface="Gulim" charset="0"/>
              </a:rPr>
              <a:t>The second one is a recurrent network.</a:t>
            </a:r>
          </a:p>
          <a:p>
            <a:r>
              <a:rPr lang="en-US" altLang="ko-KR">
                <a:ea typeface="Gulim" charset="0"/>
                <a:cs typeface="Gulim" charset="0"/>
              </a:rPr>
              <a:t>This kind of network feeds its outputs back into its own inputs.</a:t>
            </a:r>
          </a:p>
          <a:p>
            <a:r>
              <a:rPr lang="en-US" altLang="ko-KR">
                <a:ea typeface="Gulim" charset="0"/>
                <a:cs typeface="Gulim" charset="0"/>
              </a:rPr>
              <a:t>This structure can support a short-term memory.</a:t>
            </a:r>
          </a:p>
          <a:p>
            <a:r>
              <a:rPr lang="en-US" altLang="ko-KR">
                <a:ea typeface="Gulim" charset="0"/>
                <a:cs typeface="Gulim" charset="0"/>
              </a:rPr>
              <a:t>But it’s rather difficult to understand.</a:t>
            </a:r>
          </a:p>
          <a:p>
            <a:endParaRPr lang="en-US" altLang="ko-KR">
              <a:ea typeface="Gulim" charset="0"/>
              <a:cs typeface="Gulim" charset="0"/>
            </a:endParaRPr>
          </a:p>
          <a:p>
            <a:endParaRPr lang="en-US" altLang="ko-KR">
              <a:ea typeface="Gulim" charset="0"/>
              <a:cs typeface="Guli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8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6B40C9-EF7F-DA4C-AD6D-0D6BFB54E879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/>
              <a:t>We can represent the output of each unit as a function of its input </a:t>
            </a:r>
            <a:r>
              <a:rPr lang="en-US" sz="1000">
                <a:sym typeface="Wingdings" charset="0"/>
              </a:rPr>
              <a:t> the network as a whole is a function of its input</a:t>
            </a:r>
          </a:p>
          <a:p>
            <a:endParaRPr lang="en-US" sz="1000">
              <a:sym typeface="Wingdings" charset="0"/>
            </a:endParaRPr>
          </a:p>
          <a:p>
            <a:r>
              <a:rPr lang="en-US" sz="1000">
                <a:sym typeface="Wingdings" charset="0"/>
              </a:rPr>
              <a:t>The weights act as parameters </a:t>
            </a:r>
          </a:p>
          <a:p>
            <a:endParaRPr lang="en-US" sz="1000">
              <a:sym typeface="Wingdings" charset="0"/>
            </a:endParaRPr>
          </a:p>
          <a:p>
            <a:r>
              <a:rPr lang="en-US" sz="1000">
                <a:sym typeface="Wingdings" charset="0"/>
              </a:rPr>
              <a:t>The network as a whole is a function of its input:</a:t>
            </a:r>
          </a:p>
          <a:p>
            <a:r>
              <a:rPr lang="en-US" sz="1000">
                <a:sym typeface="Wingdings" charset="0"/>
              </a:rPr>
              <a:t> the weights correspond to parameters.</a:t>
            </a:r>
          </a:p>
          <a:p>
            <a:endParaRPr lang="en-US" sz="1000">
              <a:sym typeface="Wingdings" charset="0"/>
            </a:endParaRPr>
          </a:p>
          <a:p>
            <a:endParaRPr lang="en-US" sz="1000">
              <a:sym typeface="Wingdings" charset="0"/>
            </a:endParaRPr>
          </a:p>
          <a:p>
            <a:r>
              <a:rPr lang="en-US" sz="1000">
                <a:sym typeface="Wingdings" charset="0"/>
              </a:rPr>
              <a:t>A neural network can be used for </a:t>
            </a:r>
            <a:r>
              <a:rPr lang="en-US" sz="1000" u="sng">
                <a:sym typeface="Wingdings" charset="0"/>
              </a:rPr>
              <a:t>classification or regression</a:t>
            </a:r>
            <a:r>
              <a:rPr lang="en-US" sz="1000">
                <a:sym typeface="Wingdings" charset="0"/>
              </a:rPr>
              <a:t>. For Boolean classification</a:t>
            </a:r>
          </a:p>
          <a:p>
            <a:r>
              <a:rPr lang="en-US" sz="1000">
                <a:sym typeface="Wingdings" charset="0"/>
              </a:rPr>
              <a:t>with continuous outputs (e.g., with sigmoid units), it is traditional to have a single output unit,</a:t>
            </a:r>
          </a:p>
          <a:p>
            <a:r>
              <a:rPr lang="en-US" sz="1000">
                <a:sym typeface="Wingdings" charset="0"/>
              </a:rPr>
              <a:t>with a value over 0.5 interpreted as one class and a value below 0.5 as the other. For k-way</a:t>
            </a:r>
          </a:p>
          <a:p>
            <a:r>
              <a:rPr lang="en-US" sz="1000">
                <a:sym typeface="Wingdings" charset="0"/>
              </a:rPr>
              <a:t>classification, one could divide the single output unit</a:t>
            </a:r>
            <a:r>
              <a:rPr lang="ja-JP" altLang="en-US" sz="1000">
                <a:latin typeface="Arial"/>
                <a:sym typeface="Wingdings" charset="0"/>
              </a:rPr>
              <a:t>’</a:t>
            </a:r>
            <a:r>
              <a:rPr lang="en-US" sz="1000">
                <a:sym typeface="Wingdings" charset="0"/>
              </a:rPr>
              <a:t>s range into k portions, but it is more</a:t>
            </a:r>
          </a:p>
          <a:p>
            <a:r>
              <a:rPr lang="en-US" sz="1000">
                <a:sym typeface="Wingdings" charset="0"/>
              </a:rPr>
              <a:t>common to have k separate output units, with the value of each one representing the relative</a:t>
            </a:r>
          </a:p>
          <a:p>
            <a:r>
              <a:rPr lang="en-US" sz="1000">
                <a:sym typeface="Wingdings" charset="0"/>
              </a:rPr>
              <a:t>likelihood of that class given the current inp</a:t>
            </a:r>
          </a:p>
          <a:p>
            <a:endParaRPr lang="en-US" sz="1000">
              <a:sym typeface="Wingdings" charset="0"/>
            </a:endParaRPr>
          </a:p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60579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882A8-5FAB-B64A-835D-978253860FB3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>
                <a:ea typeface="Gulim" charset="0"/>
                <a:cs typeface="Gulim" charset="0"/>
              </a:rPr>
              <a:t>Perceptron invented by Frank Rosenblatt in 1957. </a:t>
            </a:r>
          </a:p>
          <a:p>
            <a:r>
              <a:rPr lang="en-US" altLang="ko-KR">
                <a:ea typeface="Gulim" charset="0"/>
                <a:cs typeface="Gulim" charset="0"/>
              </a:rPr>
              <a:t>When perceptron was first introduced, this issue created considerable sensation. </a:t>
            </a:r>
          </a:p>
          <a:p>
            <a:r>
              <a:rPr lang="en-US" altLang="ko-KR">
                <a:ea typeface="Gulim" charset="0"/>
                <a:cs typeface="Gulim" charset="0"/>
              </a:rPr>
              <a:t>Perceptron was the first neural network modeled by correct computation and affected many fields. </a:t>
            </a:r>
          </a:p>
          <a:p>
            <a:r>
              <a:rPr lang="en-US" altLang="ko-KR">
                <a:ea typeface="Gulim" charset="0"/>
                <a:cs typeface="Gulim" charset="0"/>
              </a:rPr>
              <a:t>Perceptron also became the foundation of pattern recognition research. </a:t>
            </a:r>
          </a:p>
          <a:p>
            <a:endParaRPr lang="en-US" altLang="ko-KR">
              <a:ea typeface="Gulim" charset="0"/>
              <a:cs typeface="Gulim" charset="0"/>
            </a:endParaRPr>
          </a:p>
          <a:p>
            <a:r>
              <a:rPr lang="en-US" altLang="ko-KR">
                <a:ea typeface="Gulim" charset="0"/>
                <a:cs typeface="Gulim" charset="0"/>
              </a:rPr>
              <a:t>&lt;</a:t>
            </a:r>
            <a:r>
              <a:rPr lang="ko-KR" altLang="en-US">
                <a:ea typeface="Gulim" charset="0"/>
                <a:cs typeface="Gulim" charset="0"/>
              </a:rPr>
              <a:t>사진</a:t>
            </a:r>
            <a:r>
              <a:rPr lang="en-US" altLang="ko-KR">
                <a:ea typeface="Gulim" charset="0"/>
                <a:cs typeface="Gulim" charset="0"/>
              </a:rPr>
              <a:t>&gt; </a:t>
            </a:r>
          </a:p>
          <a:p>
            <a:r>
              <a:rPr lang="en-US" altLang="ko-KR">
                <a:ea typeface="Gulim" charset="0"/>
                <a:cs typeface="Gulim" charset="0"/>
              </a:rPr>
              <a:t>This guy is Frank Rosenblatt inventor of perceptron. </a:t>
            </a:r>
          </a:p>
          <a:p>
            <a:r>
              <a:rPr lang="en-US" altLang="ko-KR">
                <a:ea typeface="Gulim" charset="0"/>
                <a:cs typeface="Gulim" charset="0"/>
              </a:rPr>
              <a:t>And this one is Mark ⅠPerceptron image sensor that is the first neural network equipment. </a:t>
            </a:r>
          </a:p>
        </p:txBody>
      </p:sp>
    </p:spTree>
    <p:extLst>
      <p:ext uri="{BB962C8B-B14F-4D97-AF65-F5344CB8AC3E}">
        <p14:creationId xmlns:p14="http://schemas.microsoft.com/office/powerpoint/2010/main" val="653619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919DB9-4933-8742-8F8D-680CB3C2215A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>
                <a:ea typeface="Gulim" charset="0"/>
                <a:cs typeface="Gulim" charset="0"/>
              </a:rPr>
              <a:t>Single layer neural network also called perceptron network is a network with all the inputs connected directly to the outputs. </a:t>
            </a:r>
          </a:p>
          <a:p>
            <a:r>
              <a:rPr lang="en-US" altLang="ko-KR">
                <a:ea typeface="Gulim" charset="0"/>
                <a:cs typeface="Gulim" charset="0"/>
              </a:rPr>
              <a:t>&lt;</a:t>
            </a:r>
            <a:r>
              <a:rPr lang="ko-KR" altLang="en-US">
                <a:ea typeface="Gulim" charset="0"/>
                <a:cs typeface="Gulim" charset="0"/>
              </a:rPr>
              <a:t>그림 </a:t>
            </a:r>
            <a:r>
              <a:rPr lang="en-US" altLang="ko-KR">
                <a:ea typeface="Gulim" charset="0"/>
                <a:cs typeface="Gulim" charset="0"/>
              </a:rPr>
              <a:t>a&gt; </a:t>
            </a:r>
          </a:p>
          <a:p>
            <a:r>
              <a:rPr lang="en-US" altLang="ko-KR">
                <a:ea typeface="Gulim" charset="0"/>
                <a:cs typeface="Gulim" charset="0"/>
              </a:rPr>
              <a:t>This is a perceptron network consisting of three perceptron output units that share five inputs. Each output unit is independent of the others. </a:t>
            </a:r>
          </a:p>
          <a:p>
            <a:r>
              <a:rPr lang="en-US" altLang="ko-KR">
                <a:ea typeface="Gulim" charset="0"/>
                <a:cs typeface="Gulim" charset="0"/>
              </a:rPr>
              <a:t>So we can limit our study to perceptrons with a single output unit. </a:t>
            </a:r>
          </a:p>
          <a:p>
            <a:r>
              <a:rPr lang="en-US" altLang="ko-KR">
                <a:ea typeface="Gulim" charset="0"/>
                <a:cs typeface="Gulim" charset="0"/>
              </a:rPr>
              <a:t>&lt;</a:t>
            </a:r>
            <a:r>
              <a:rPr lang="ko-KR" altLang="en-US">
                <a:ea typeface="Gulim" charset="0"/>
                <a:cs typeface="Gulim" charset="0"/>
              </a:rPr>
              <a:t>그림 </a:t>
            </a:r>
            <a:r>
              <a:rPr lang="en-US" altLang="ko-KR">
                <a:ea typeface="Gulim" charset="0"/>
                <a:cs typeface="Gulim" charset="0"/>
              </a:rPr>
              <a:t>b&gt; --</a:t>
            </a:r>
            <a:r>
              <a:rPr lang="ko-KR" altLang="en-US">
                <a:ea typeface="Gulim" charset="0"/>
                <a:cs typeface="Gulim" charset="0"/>
              </a:rPr>
              <a:t>삭제해도 무관함 </a:t>
            </a:r>
          </a:p>
          <a:p>
            <a:r>
              <a:rPr lang="en-US" altLang="ko-KR">
                <a:ea typeface="Gulim" charset="0"/>
                <a:cs typeface="Gulim" charset="0"/>
              </a:rPr>
              <a:t>This is a graph of the output of a two-input perceptron unit using a sigmoid activation function. </a:t>
            </a:r>
          </a:p>
        </p:txBody>
      </p:sp>
    </p:spTree>
    <p:extLst>
      <p:ext uri="{BB962C8B-B14F-4D97-AF65-F5344CB8AC3E}">
        <p14:creationId xmlns:p14="http://schemas.microsoft.com/office/powerpoint/2010/main" val="1010435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423E5C-85DB-0343-BE8C-FB7D79B18A64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Symbol" charset="0"/>
              </a:rPr>
              <a:t></a:t>
            </a:r>
          </a:p>
        </p:txBody>
      </p:sp>
    </p:spTree>
    <p:extLst>
      <p:ext uri="{BB962C8B-B14F-4D97-AF65-F5344CB8AC3E}">
        <p14:creationId xmlns:p14="http://schemas.microsoft.com/office/powerpoint/2010/main" val="82734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058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9958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283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708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2174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149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798812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9255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0645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3411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24563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7113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954773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464308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1078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4518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1695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4212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573422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2910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2695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931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29719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9056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88298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051786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7249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9822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4479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6981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7885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1190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234564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703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9556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5033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6803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8199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886990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103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5102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0542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2974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9349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1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2228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11721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8906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9971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872466" y="6477000"/>
            <a:ext cx="4239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fld id="{7B52D678-B397-134F-ADB5-6CAB2B706B44}" type="slidenum">
              <a:rPr lang="en-US" sz="1600" smtClean="0"/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6" name="Line 4"/>
          <p:cNvSpPr>
            <a:spLocks noChangeShapeType="1"/>
          </p:cNvSpPr>
          <p:nvPr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7" name="Line 5"/>
          <p:cNvSpPr>
            <a:spLocks noChangeShapeType="1"/>
          </p:cNvSpPr>
          <p:nvPr userDrawn="1"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518400" y="6473825"/>
            <a:ext cx="90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smtClean="0">
                <a:solidFill>
                  <a:srgbClr val="000000"/>
                </a:solidFill>
              </a:rPr>
              <a:t>Carla P. Gomes</a:t>
            </a:r>
          </a:p>
          <a:p>
            <a:pPr algn="ctr"/>
            <a:r>
              <a:rPr lang="en-US" sz="900" smtClean="0">
                <a:solidFill>
                  <a:srgbClr val="000000"/>
                </a:solidFill>
              </a:rPr>
              <a:t>CS4700</a:t>
            </a:r>
          </a:p>
        </p:txBody>
      </p:sp>
    </p:spTree>
    <p:extLst>
      <p:ext uri="{BB962C8B-B14F-4D97-AF65-F5344CB8AC3E}">
        <p14:creationId xmlns:p14="http://schemas.microsoft.com/office/powerpoint/2010/main" val="385148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6" name="Line 4"/>
          <p:cNvSpPr>
            <a:spLocks noChangeShapeType="1"/>
          </p:cNvSpPr>
          <p:nvPr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7" name="Line 5"/>
          <p:cNvSpPr>
            <a:spLocks noChangeShapeType="1"/>
          </p:cNvSpPr>
          <p:nvPr userDrawn="1"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518400" y="6473825"/>
            <a:ext cx="90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smtClean="0">
                <a:solidFill>
                  <a:srgbClr val="000000"/>
                </a:solidFill>
              </a:rPr>
              <a:t>Carla P. Gomes</a:t>
            </a:r>
          </a:p>
          <a:p>
            <a:pPr algn="ctr"/>
            <a:r>
              <a:rPr lang="en-US" sz="900" smtClean="0">
                <a:solidFill>
                  <a:srgbClr val="000000"/>
                </a:solidFill>
              </a:rPr>
              <a:t>CS4700</a:t>
            </a:r>
          </a:p>
        </p:txBody>
      </p:sp>
    </p:spTree>
    <p:extLst>
      <p:ext uri="{BB962C8B-B14F-4D97-AF65-F5344CB8AC3E}">
        <p14:creationId xmlns:p14="http://schemas.microsoft.com/office/powerpoint/2010/main" val="41324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6" name="Line 4"/>
          <p:cNvSpPr>
            <a:spLocks noChangeShapeType="1"/>
          </p:cNvSpPr>
          <p:nvPr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7" name="Line 5"/>
          <p:cNvSpPr>
            <a:spLocks noChangeShapeType="1"/>
          </p:cNvSpPr>
          <p:nvPr userDrawn="1"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518400" y="6473825"/>
            <a:ext cx="90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smtClean="0">
                <a:solidFill>
                  <a:srgbClr val="000000"/>
                </a:solidFill>
              </a:rPr>
              <a:t>Carla P. Gomes</a:t>
            </a:r>
          </a:p>
          <a:p>
            <a:pPr algn="ctr"/>
            <a:r>
              <a:rPr lang="en-US" sz="900" smtClean="0">
                <a:solidFill>
                  <a:srgbClr val="000000"/>
                </a:solidFill>
              </a:rPr>
              <a:t>CS4700</a:t>
            </a:r>
          </a:p>
        </p:txBody>
      </p:sp>
    </p:spTree>
    <p:extLst>
      <p:ext uri="{BB962C8B-B14F-4D97-AF65-F5344CB8AC3E}">
        <p14:creationId xmlns:p14="http://schemas.microsoft.com/office/powerpoint/2010/main" val="353351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selman@cs.cornell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1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14.wmf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w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34.wmf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Relationship Id="rId3" Type="http://schemas.openxmlformats.org/officeDocument/2006/relationships/image" Target="../media/image17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31.wmf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32.wmf"/><Relationship Id="rId10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9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3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9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9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nytimes.com/2017/11/21/magazine/can-ai-be-taught-to-explain-itself.html" TargetMode="External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2.png"/><Relationship Id="rId3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61.w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62.w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63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64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63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63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8.w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6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6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ytimes.com/2012/11/24/science/scientists-see-advances-in-deep-learning-a-part-of-artificial-intelligence.html?hp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CS 4700: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Foundations of  Artificial Intelligence</a:t>
            </a: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Prof. Bart Selman</a:t>
            </a:r>
          </a:p>
          <a:p>
            <a:pPr>
              <a:lnSpc>
                <a:spcPct val="80000"/>
              </a:lnSpc>
            </a:pPr>
            <a:r>
              <a:rPr lang="en-US" dirty="0" err="1" smtClean="0">
                <a:hlinkClick r:id="rId3"/>
              </a:rPr>
              <a:t>selman@cs.cornell.edu</a:t>
            </a:r>
            <a:endParaRPr lang="en-US" dirty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Machine Learning: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Neural Networks</a:t>
            </a:r>
            <a:endParaRPr lang="en-US" b="1" dirty="0">
              <a:solidFill>
                <a:srgbClr val="3333CC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R&amp;N 18.7</a:t>
            </a:r>
          </a:p>
          <a:p>
            <a:pPr>
              <a:lnSpc>
                <a:spcPct val="80000"/>
              </a:lnSpc>
            </a:pPr>
            <a:endParaRPr lang="en-US" b="1" dirty="0" smtClean="0">
              <a:solidFill>
                <a:srgbClr val="3333CC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smtClean="0">
                <a:solidFill>
                  <a:srgbClr val="3333CC"/>
                </a:solidFill>
              </a:rPr>
              <a:t> Intro &amp; perceptron </a:t>
            </a:r>
            <a:r>
              <a:rPr lang="en-US" b="1" dirty="0" smtClean="0">
                <a:solidFill>
                  <a:srgbClr val="3333CC"/>
                </a:solidFill>
              </a:rPr>
              <a:t>learning</a:t>
            </a:r>
            <a:endParaRPr lang="en-US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ech Recognition Breakthrough for the Spoken, Translated Wor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28600"/>
            <a:ext cx="7181850" cy="5745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248400"/>
            <a:ext cx="746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at min. 3:00. Deep Neural Nets in speech recognition.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91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943100"/>
            <a:ext cx="53721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05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Concepts</a:t>
            </a:r>
          </a:p>
        </p:txBody>
      </p:sp>
      <p:graphicFrame>
        <p:nvGraphicFramePr>
          <p:cNvPr id="10158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257800" y="1828800"/>
          <a:ext cx="2749550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3" name="Visio" r:id="rId3" imgW="2914802" imgH="3274771" progId="Visio.Drawing.11">
                  <p:embed/>
                </p:oleObj>
              </mc:Choice>
              <mc:Fallback>
                <p:oleObj name="Visio" r:id="rId3" imgW="2914802" imgH="327477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828800"/>
                        <a:ext cx="2749550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5812" name="Rectangle 4"/>
          <p:cNvSpPr>
            <a:spLocks noChangeArrowheads="1"/>
          </p:cNvSpPr>
          <p:nvPr/>
        </p:nvSpPr>
        <p:spPr bwMode="auto">
          <a:xfrm>
            <a:off x="228600" y="1828800"/>
            <a:ext cx="48768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A Neural Network  </a:t>
            </a:r>
            <a:r>
              <a:rPr lang="en-US" sz="2000" dirty="0" smtClean="0">
                <a:solidFill>
                  <a:srgbClr val="3333CC"/>
                </a:solidFill>
              </a:rPr>
              <a:t>maps a set of inputs to a set of outputs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Number of </a:t>
            </a:r>
            <a:r>
              <a:rPr lang="en-US" sz="2000" dirty="0" smtClean="0">
                <a:solidFill>
                  <a:srgbClr val="3333CC"/>
                </a:solidFill>
              </a:rPr>
              <a:t>inputs/outputs is variable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The </a:t>
            </a:r>
            <a:r>
              <a:rPr lang="en-US" sz="2000" dirty="0" smtClean="0">
                <a:solidFill>
                  <a:srgbClr val="3333CC"/>
                </a:solidFill>
              </a:rPr>
              <a:t>Network itself</a:t>
            </a:r>
            <a:r>
              <a:rPr lang="en-US" sz="2000" dirty="0" smtClean="0">
                <a:solidFill>
                  <a:srgbClr val="000000"/>
                </a:solidFill>
              </a:rPr>
              <a:t> is composed of an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arbitrary number of</a:t>
            </a:r>
            <a:r>
              <a:rPr lang="en-US" sz="2000" dirty="0" smtClean="0">
                <a:solidFill>
                  <a:srgbClr val="3333CC"/>
                </a:solidFill>
              </a:rPr>
              <a:t> nodes or units, </a:t>
            </a:r>
            <a:r>
              <a:rPr lang="en-US" sz="2000" dirty="0" smtClean="0">
                <a:solidFill>
                  <a:srgbClr val="000000"/>
                </a:solidFill>
              </a:rPr>
              <a:t>connected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solidFill>
                  <a:srgbClr val="3333CC"/>
                </a:solidFill>
              </a:rPr>
              <a:t>by links,  </a:t>
            </a:r>
            <a:r>
              <a:rPr lang="en-US" sz="2000" dirty="0" smtClean="0">
                <a:solidFill>
                  <a:srgbClr val="000000"/>
                </a:solidFill>
              </a:rPr>
              <a:t>with an arbitrary topology</a:t>
            </a:r>
            <a:r>
              <a:rPr lang="en-US" sz="2000" dirty="0" smtClean="0">
                <a:solidFill>
                  <a:srgbClr val="3333CC"/>
                </a:solidFill>
              </a:rPr>
              <a:t>. 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dirty="0" smtClean="0">
                <a:solidFill>
                  <a:srgbClr val="3333CC"/>
                </a:solidFill>
              </a:rPr>
              <a:t>A link </a:t>
            </a:r>
            <a:r>
              <a:rPr lang="en-US" sz="2000" dirty="0" smtClean="0">
                <a:solidFill>
                  <a:srgbClr val="000000"/>
                </a:solidFill>
              </a:rPr>
              <a:t>from</a:t>
            </a:r>
            <a:r>
              <a:rPr lang="en-US" sz="2000" dirty="0" smtClean="0">
                <a:solidFill>
                  <a:srgbClr val="3333CC"/>
                </a:solidFill>
              </a:rPr>
              <a:t> unit </a:t>
            </a:r>
            <a:r>
              <a:rPr lang="en-US" sz="2000" dirty="0" err="1" smtClean="0">
                <a:solidFill>
                  <a:srgbClr val="3333CC"/>
                </a:solidFill>
              </a:rPr>
              <a:t>i</a:t>
            </a:r>
            <a:r>
              <a:rPr lang="en-US" sz="2000" dirty="0" smtClean="0">
                <a:solidFill>
                  <a:srgbClr val="3333CC"/>
                </a:solidFill>
              </a:rPr>
              <a:t> to unit j </a:t>
            </a:r>
            <a:r>
              <a:rPr lang="en-US" sz="2000" dirty="0" smtClean="0">
                <a:solidFill>
                  <a:srgbClr val="000000"/>
                </a:solidFill>
              </a:rPr>
              <a:t>serves to </a:t>
            </a:r>
            <a:r>
              <a:rPr lang="en-US" sz="2000" dirty="0" smtClean="0">
                <a:solidFill>
                  <a:srgbClr val="3333CC"/>
                </a:solidFill>
              </a:rPr>
              <a:t>propagate the activation </a:t>
            </a:r>
            <a:r>
              <a:rPr lang="en-US" sz="2000" dirty="0" err="1" smtClean="0">
                <a:solidFill>
                  <a:srgbClr val="3333CC"/>
                </a:solidFill>
              </a:rPr>
              <a:t>a</a:t>
            </a:r>
            <a:r>
              <a:rPr lang="en-US" sz="2000" baseline="-25000" dirty="0" err="1" smtClean="0">
                <a:solidFill>
                  <a:srgbClr val="3333CC"/>
                </a:solidFill>
              </a:rPr>
              <a:t>i</a:t>
            </a:r>
            <a:r>
              <a:rPr lang="en-US" sz="2000" dirty="0" smtClean="0">
                <a:solidFill>
                  <a:srgbClr val="3333CC"/>
                </a:solidFill>
              </a:rPr>
              <a:t> to j, and it has a weight </a:t>
            </a:r>
            <a:r>
              <a:rPr lang="en-US" sz="2000" dirty="0" err="1" smtClean="0">
                <a:solidFill>
                  <a:srgbClr val="3333CC"/>
                </a:solidFill>
              </a:rPr>
              <a:t>W</a:t>
            </a:r>
            <a:r>
              <a:rPr lang="en-US" sz="2000" baseline="-25000" dirty="0" err="1" smtClean="0">
                <a:solidFill>
                  <a:srgbClr val="3333CC"/>
                </a:solidFill>
              </a:rPr>
              <a:t>ij</a:t>
            </a:r>
            <a:r>
              <a:rPr lang="en-US" sz="2000" dirty="0" smtClean="0">
                <a:solidFill>
                  <a:srgbClr val="3333CC"/>
                </a:solidFill>
              </a:rPr>
              <a:t>.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 smtClean="0">
              <a:solidFill>
                <a:srgbClr val="3333CC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1015814" name="Rectangle 6"/>
          <p:cNvSpPr>
            <a:spLocks noChangeArrowheads="1"/>
          </p:cNvSpPr>
          <p:nvPr/>
        </p:nvSpPr>
        <p:spPr bwMode="auto">
          <a:xfrm>
            <a:off x="381000" y="5105400"/>
            <a:ext cx="8382000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What can a </a:t>
            </a:r>
            <a:r>
              <a:rPr lang="en-US" sz="2000" smtClean="0">
                <a:solidFill>
                  <a:srgbClr val="3333CC"/>
                </a:solidFill>
              </a:rPr>
              <a:t>neural networks do</a:t>
            </a:r>
            <a:r>
              <a:rPr lang="en-US" sz="2000" smtClean="0">
                <a:solidFill>
                  <a:srgbClr val="000000"/>
                </a:solidFill>
              </a:rPr>
              <a:t>?</a:t>
            </a:r>
          </a:p>
          <a:p>
            <a:pPr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	Compute a known function / Approximate an unknown function</a:t>
            </a:r>
          </a:p>
          <a:p>
            <a:pPr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	Pattern Recognition / Signal Processing</a:t>
            </a:r>
          </a:p>
          <a:p>
            <a:pPr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	Learn to do any of the above</a:t>
            </a:r>
          </a:p>
          <a:p>
            <a:pPr>
              <a:spcBef>
                <a:spcPct val="50000"/>
              </a:spcBef>
            </a:pPr>
            <a:endParaRPr lang="en-US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8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8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46901" name="Rectangle 21"/>
          <p:cNvSpPr>
            <a:spLocks noChangeArrowheads="1"/>
          </p:cNvSpPr>
          <p:nvPr/>
        </p:nvSpPr>
        <p:spPr bwMode="auto">
          <a:xfrm>
            <a:off x="6858000" y="3048000"/>
            <a:ext cx="1944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ko-KR" smtClean="0">
                <a:solidFill>
                  <a:srgbClr val="000000"/>
                </a:solidFill>
                <a:ea typeface="Gulim" charset="0"/>
                <a:cs typeface="Gulim" charset="0"/>
              </a:rPr>
              <a:t>Different </a:t>
            </a:r>
          </a:p>
          <a:p>
            <a:pPr algn="ctr"/>
            <a:r>
              <a:rPr lang="en-US" altLang="ko-KR" smtClean="0">
                <a:solidFill>
                  <a:srgbClr val="000000"/>
                </a:solidFill>
                <a:ea typeface="Gulim" charset="0"/>
                <a:cs typeface="Gulim" charset="0"/>
              </a:rPr>
              <a:t>types of nodes</a:t>
            </a: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146902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70125"/>
            <a:ext cx="4800600" cy="35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637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902" name="Group 22"/>
          <p:cNvGrpSpPr>
            <a:grpSpLocks/>
          </p:cNvGrpSpPr>
          <p:nvPr/>
        </p:nvGrpSpPr>
        <p:grpSpPr bwMode="auto">
          <a:xfrm>
            <a:off x="5181600" y="2620963"/>
            <a:ext cx="4572000" cy="2982912"/>
            <a:chOff x="3264" y="1536"/>
            <a:chExt cx="2880" cy="1879"/>
          </a:xfrm>
        </p:grpSpPr>
        <p:pic>
          <p:nvPicPr>
            <p:cNvPr id="1018896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536"/>
              <a:ext cx="1194" cy="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8901" name="Rectangle 21"/>
            <p:cNvSpPr>
              <a:spLocks noChangeArrowheads="1"/>
            </p:cNvSpPr>
            <p:nvPr/>
          </p:nvSpPr>
          <p:spPr bwMode="auto">
            <a:xfrm>
              <a:off x="3264" y="2352"/>
              <a:ext cx="2880" cy="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lvl="1" algn="ctr">
                <a:spcBef>
                  <a:spcPct val="20000"/>
                </a:spcBef>
              </a:pPr>
              <a:r>
                <a:rPr lang="en-US" altLang="ko-KR" sz="1800" smtClean="0">
                  <a:solidFill>
                    <a:srgbClr val="3333CC"/>
                  </a:solidFill>
                  <a:ea typeface="Gulim" charset="0"/>
                  <a:cs typeface="Gulim" charset="0"/>
                </a:rPr>
                <a:t>Output</a:t>
              </a:r>
              <a:r>
                <a:rPr lang="en-US" altLang="ko-KR" sz="18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 edges, </a:t>
              </a:r>
            </a:p>
            <a:p>
              <a:pPr lvl="1" algn="ctr">
                <a:spcBef>
                  <a:spcPct val="20000"/>
                </a:spcBef>
              </a:pPr>
              <a:r>
                <a:rPr lang="en-US" altLang="ko-KR" sz="18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each with </a:t>
              </a:r>
              <a:r>
                <a:rPr lang="en-US" altLang="ko-KR" sz="1800" i="1" smtClean="0">
                  <a:solidFill>
                    <a:srgbClr val="3333CC"/>
                  </a:solidFill>
                  <a:ea typeface="Gulim" charset="0"/>
                  <a:cs typeface="Gulim" charset="0"/>
                </a:rPr>
                <a:t>weights</a:t>
              </a:r>
            </a:p>
            <a:p>
              <a:pPr lvl="1" algn="ctr">
                <a:spcBef>
                  <a:spcPct val="20000"/>
                </a:spcBef>
              </a:pPr>
              <a:r>
                <a:rPr lang="en-US" altLang="ko-KR" sz="18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(positive, negative, and </a:t>
              </a:r>
            </a:p>
            <a:p>
              <a:pPr lvl="1" algn="ctr">
                <a:spcBef>
                  <a:spcPct val="20000"/>
                </a:spcBef>
              </a:pPr>
              <a:r>
                <a:rPr lang="en-US" altLang="ko-KR" sz="18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change over time,</a:t>
              </a:r>
            </a:p>
            <a:p>
              <a:pPr lvl="1" algn="ctr">
                <a:spcBef>
                  <a:spcPct val="20000"/>
                </a:spcBef>
              </a:pPr>
              <a:r>
                <a:rPr lang="en-US" altLang="ko-KR" sz="18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learning)</a:t>
              </a:r>
              <a:endParaRPr lang="en-US" sz="18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018895" name="Group 15"/>
          <p:cNvGrpSpPr>
            <a:grpSpLocks/>
          </p:cNvGrpSpPr>
          <p:nvPr/>
        </p:nvGrpSpPr>
        <p:grpSpPr bwMode="auto">
          <a:xfrm>
            <a:off x="-457200" y="2163763"/>
            <a:ext cx="3794125" cy="3287712"/>
            <a:chOff x="-224" y="1248"/>
            <a:chExt cx="2390" cy="2071"/>
          </a:xfrm>
        </p:grpSpPr>
        <p:pic>
          <p:nvPicPr>
            <p:cNvPr id="1018894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248"/>
              <a:ext cx="1254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8893" name="Rectangle 13"/>
            <p:cNvSpPr>
              <a:spLocks noChangeArrowheads="1"/>
            </p:cNvSpPr>
            <p:nvPr/>
          </p:nvSpPr>
          <p:spPr bwMode="auto">
            <a:xfrm>
              <a:off x="-224" y="2256"/>
              <a:ext cx="1784" cy="1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lvl="1" algn="ctr">
                <a:spcBef>
                  <a:spcPct val="20000"/>
                </a:spcBef>
              </a:pPr>
              <a:r>
                <a:rPr lang="en-US" altLang="ko-KR" sz="1800" smtClean="0">
                  <a:solidFill>
                    <a:srgbClr val="3333CC"/>
                  </a:solidFill>
                  <a:ea typeface="Gulim" charset="0"/>
                  <a:cs typeface="Gulim" charset="0"/>
                </a:rPr>
                <a:t>Input</a:t>
              </a:r>
              <a:r>
                <a:rPr lang="en-US" altLang="ko-KR" sz="18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 edges, </a:t>
              </a:r>
            </a:p>
            <a:p>
              <a:pPr lvl="1" algn="ctr">
                <a:spcBef>
                  <a:spcPct val="20000"/>
                </a:spcBef>
              </a:pPr>
              <a:r>
                <a:rPr lang="en-US" altLang="ko-KR" sz="18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each with </a:t>
              </a:r>
              <a:r>
                <a:rPr lang="en-US" altLang="ko-KR" sz="1800" i="1" smtClean="0">
                  <a:solidFill>
                    <a:srgbClr val="3333CC"/>
                  </a:solidFill>
                  <a:ea typeface="Gulim" charset="0"/>
                  <a:cs typeface="Gulim" charset="0"/>
                </a:rPr>
                <a:t>weights</a:t>
              </a:r>
            </a:p>
            <a:p>
              <a:pPr lvl="1" algn="ctr">
                <a:spcBef>
                  <a:spcPct val="20000"/>
                </a:spcBef>
              </a:pPr>
              <a:r>
                <a:rPr lang="en-US" altLang="ko-KR" sz="18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(positive, negative, and </a:t>
              </a:r>
            </a:p>
            <a:p>
              <a:pPr lvl="1" algn="ctr">
                <a:spcBef>
                  <a:spcPct val="20000"/>
                </a:spcBef>
              </a:pPr>
              <a:r>
                <a:rPr lang="en-US" altLang="ko-KR" sz="18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change over time,</a:t>
              </a:r>
            </a:p>
            <a:p>
              <a:pPr lvl="1" algn="ctr">
                <a:spcBef>
                  <a:spcPct val="20000"/>
                </a:spcBef>
              </a:pPr>
              <a:r>
                <a:rPr lang="en-US" altLang="ko-KR" sz="1800" smtClean="0">
                  <a:solidFill>
                    <a:srgbClr val="000000"/>
                  </a:solidFill>
                  <a:ea typeface="Gulim" charset="0"/>
                  <a:cs typeface="Gulim" charset="0"/>
                </a:rPr>
                <a:t>learning)</a:t>
              </a:r>
            </a:p>
          </p:txBody>
        </p:sp>
      </p:grpSp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>
                <a:ea typeface="Gulim" charset="0"/>
                <a:cs typeface="Gulim" charset="0"/>
              </a:rPr>
              <a:t>An Artificial Neuron</a:t>
            </a:r>
            <a:br>
              <a:rPr lang="en-US" altLang="ko-KR" sz="2800">
                <a:ea typeface="Gulim" charset="0"/>
                <a:cs typeface="Gulim" charset="0"/>
              </a:rPr>
            </a:br>
            <a:r>
              <a:rPr lang="en-US" altLang="ko-KR" sz="2800">
                <a:ea typeface="Gulim" charset="0"/>
                <a:cs typeface="Gulim" charset="0"/>
              </a:rPr>
              <a:t>Node or Unit:</a:t>
            </a:r>
            <a:br>
              <a:rPr lang="en-US" altLang="ko-KR" sz="2800">
                <a:ea typeface="Gulim" charset="0"/>
                <a:cs typeface="Gulim" charset="0"/>
              </a:rPr>
            </a:br>
            <a:r>
              <a:rPr lang="en-US" altLang="ko-KR" sz="2800">
                <a:ea typeface="Gulim" charset="0"/>
                <a:cs typeface="Gulim" charset="0"/>
              </a:rPr>
              <a:t>A Mathematical Abstraction</a:t>
            </a:r>
            <a:endParaRPr lang="en-US" sz="2800"/>
          </a:p>
        </p:txBody>
      </p:sp>
      <p:sp>
        <p:nvSpPr>
          <p:cNvPr id="1018890" name="Oval 10"/>
          <p:cNvSpPr>
            <a:spLocks noChangeArrowheads="1"/>
          </p:cNvSpPr>
          <p:nvPr/>
        </p:nvSpPr>
        <p:spPr bwMode="auto">
          <a:xfrm>
            <a:off x="3276600" y="2773363"/>
            <a:ext cx="2286000" cy="1143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8892" name="Rectangle 12"/>
          <p:cNvSpPr>
            <a:spLocks noChangeArrowheads="1"/>
          </p:cNvSpPr>
          <p:nvPr/>
        </p:nvSpPr>
        <p:spPr bwMode="auto">
          <a:xfrm>
            <a:off x="3581400" y="1752600"/>
            <a:ext cx="18224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smtClean="0">
                <a:solidFill>
                  <a:srgbClr val="FF0000"/>
                </a:solidFill>
              </a:rPr>
              <a:t>Artificial Neuron,</a:t>
            </a:r>
          </a:p>
          <a:p>
            <a:pPr algn="ctr"/>
            <a:r>
              <a:rPr lang="en-US" sz="1800" smtClean="0">
                <a:solidFill>
                  <a:srgbClr val="FF0000"/>
                </a:solidFill>
              </a:rPr>
              <a:t> Node or unit ,</a:t>
            </a:r>
          </a:p>
          <a:p>
            <a:pPr algn="ctr"/>
            <a:r>
              <a:rPr lang="en-US" sz="1800" smtClean="0">
                <a:solidFill>
                  <a:srgbClr val="FF0000"/>
                </a:solidFill>
              </a:rPr>
              <a:t>Processing Unit </a:t>
            </a:r>
            <a:r>
              <a:rPr lang="en-US" sz="1800" i="1" smtClean="0">
                <a:solidFill>
                  <a:srgbClr val="FF0000"/>
                </a:solidFill>
              </a:rPr>
              <a:t>i</a:t>
            </a:r>
            <a:r>
              <a:rPr lang="en-US" sz="180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18903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3078163"/>
            <a:ext cx="328612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8904" name="Line 24"/>
          <p:cNvSpPr>
            <a:spLocks noChangeShapeType="1"/>
          </p:cNvSpPr>
          <p:nvPr/>
        </p:nvSpPr>
        <p:spPr bwMode="auto">
          <a:xfrm>
            <a:off x="3886200" y="2849563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018885" name="Object 5"/>
          <p:cNvGraphicFramePr>
            <a:graphicFrameLocks noChangeAspect="1"/>
          </p:cNvGraphicFramePr>
          <p:nvPr/>
        </p:nvGraphicFramePr>
        <p:xfrm>
          <a:off x="2362200" y="5334000"/>
          <a:ext cx="114300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3" name="Equation" r:id="rId7" imgW="876240" imgH="444240" progId="Equation.3">
                  <p:embed/>
                </p:oleObj>
              </mc:Choice>
              <mc:Fallback>
                <p:oleObj name="Equation" r:id="rId7" imgW="876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334000"/>
                        <a:ext cx="1143000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8906" name="Rectangle 26"/>
          <p:cNvSpPr>
            <a:spLocks noChangeArrowheads="1"/>
          </p:cNvSpPr>
          <p:nvPr/>
        </p:nvSpPr>
        <p:spPr bwMode="auto">
          <a:xfrm>
            <a:off x="2281238" y="3581400"/>
            <a:ext cx="137636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smtClean="0">
                <a:solidFill>
                  <a:srgbClr val="3333CC"/>
                </a:solidFill>
              </a:rPr>
              <a:t>Input </a:t>
            </a:r>
          </a:p>
          <a:p>
            <a:pPr algn="ctr"/>
            <a:r>
              <a:rPr lang="en-US" sz="1800" smtClean="0">
                <a:solidFill>
                  <a:srgbClr val="3333CC"/>
                </a:solidFill>
              </a:rPr>
              <a:t>function(in</a:t>
            </a:r>
            <a:r>
              <a:rPr lang="en-US" sz="1800" baseline="-25000" smtClean="0">
                <a:solidFill>
                  <a:srgbClr val="3333CC"/>
                </a:solidFill>
              </a:rPr>
              <a:t>i</a:t>
            </a:r>
            <a:r>
              <a:rPr lang="en-US" sz="1800" smtClean="0">
                <a:solidFill>
                  <a:srgbClr val="3333CC"/>
                </a:solidFill>
              </a:rPr>
              <a:t>)</a:t>
            </a:r>
            <a:r>
              <a:rPr lang="en-US" sz="1600" smtClean="0">
                <a:solidFill>
                  <a:srgbClr val="3333CC"/>
                </a:solidFill>
              </a:rPr>
              <a:t>:</a:t>
            </a:r>
          </a:p>
          <a:p>
            <a:pPr algn="ctr"/>
            <a:r>
              <a:rPr lang="en-US" sz="1600" smtClean="0">
                <a:solidFill>
                  <a:srgbClr val="000000"/>
                </a:solidFill>
              </a:rPr>
              <a:t>weighted sum</a:t>
            </a:r>
          </a:p>
          <a:p>
            <a:pPr algn="ctr"/>
            <a:r>
              <a:rPr lang="en-US" sz="1600" smtClean="0">
                <a:solidFill>
                  <a:srgbClr val="000000"/>
                </a:solidFill>
              </a:rPr>
              <a:t>of its inputs,</a:t>
            </a:r>
          </a:p>
          <a:p>
            <a:pPr algn="ctr"/>
            <a:r>
              <a:rPr lang="en-US" sz="1600" smtClean="0">
                <a:solidFill>
                  <a:srgbClr val="000000"/>
                </a:solidFill>
              </a:rPr>
              <a:t>including </a:t>
            </a:r>
          </a:p>
          <a:p>
            <a:pPr algn="ctr"/>
            <a:r>
              <a:rPr lang="en-US" sz="1600" smtClean="0">
                <a:solidFill>
                  <a:srgbClr val="000000"/>
                </a:solidFill>
              </a:rPr>
              <a:t>fixed input a</a:t>
            </a:r>
            <a:r>
              <a:rPr lang="en-US" sz="1600" baseline="-25000" smtClean="0">
                <a:solidFill>
                  <a:srgbClr val="000000"/>
                </a:solidFill>
              </a:rPr>
              <a:t>0</a:t>
            </a:r>
            <a:r>
              <a:rPr lang="en-US" smtClean="0">
                <a:solidFill>
                  <a:srgbClr val="000000"/>
                </a:solidFill>
              </a:rPr>
              <a:t>.   </a:t>
            </a:r>
            <a:r>
              <a:rPr lang="en-US" sz="20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18910" name="Rectangle 30"/>
          <p:cNvSpPr>
            <a:spLocks noChangeArrowheads="1"/>
          </p:cNvSpPr>
          <p:nvPr/>
        </p:nvSpPr>
        <p:spPr bwMode="auto">
          <a:xfrm>
            <a:off x="0" y="5791200"/>
            <a:ext cx="853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sym typeface="Wingdings" charset="0"/>
              </a:rPr>
              <a:t> a </a:t>
            </a:r>
            <a:r>
              <a:rPr lang="en-US" sz="2000" smtClean="0">
                <a:solidFill>
                  <a:srgbClr val="FF0000"/>
                </a:solidFill>
              </a:rPr>
              <a:t>processing element producing an output based on a function of its inputs</a:t>
            </a:r>
          </a:p>
        </p:txBody>
      </p:sp>
      <p:pic>
        <p:nvPicPr>
          <p:cNvPr id="1018912" name="Picture 3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49563"/>
            <a:ext cx="7239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8913" name="Rectangle 33"/>
          <p:cNvSpPr>
            <a:spLocks noChangeArrowheads="1"/>
          </p:cNvSpPr>
          <p:nvPr/>
        </p:nvSpPr>
        <p:spPr bwMode="auto">
          <a:xfrm>
            <a:off x="3568700" y="3992563"/>
            <a:ext cx="1384300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smtClean="0">
                <a:solidFill>
                  <a:srgbClr val="3333CC"/>
                </a:solidFill>
              </a:rPr>
              <a:t>Activation </a:t>
            </a:r>
          </a:p>
          <a:p>
            <a:pPr algn="ctr">
              <a:spcBef>
                <a:spcPct val="20000"/>
              </a:spcBef>
            </a:pPr>
            <a:r>
              <a:rPr lang="en-US" sz="1800" smtClean="0">
                <a:solidFill>
                  <a:srgbClr val="3333CC"/>
                </a:solidFill>
              </a:rPr>
              <a:t>function (g)</a:t>
            </a:r>
          </a:p>
          <a:p>
            <a:pPr algn="ctr">
              <a:spcBef>
                <a:spcPct val="20000"/>
              </a:spcBef>
            </a:pPr>
            <a:r>
              <a:rPr lang="en-US" sz="1600" smtClean="0">
                <a:solidFill>
                  <a:srgbClr val="000000"/>
                </a:solidFill>
              </a:rPr>
              <a:t>applied to </a:t>
            </a:r>
          </a:p>
          <a:p>
            <a:pPr algn="ctr">
              <a:spcBef>
                <a:spcPct val="20000"/>
              </a:spcBef>
            </a:pPr>
            <a:r>
              <a:rPr lang="en-US" sz="1600" smtClean="0">
                <a:solidFill>
                  <a:srgbClr val="000000"/>
                </a:solidFill>
              </a:rPr>
              <a:t>input function </a:t>
            </a:r>
          </a:p>
          <a:p>
            <a:pPr algn="ctr">
              <a:spcBef>
                <a:spcPct val="20000"/>
              </a:spcBef>
            </a:pPr>
            <a:r>
              <a:rPr lang="en-US" sz="1600" smtClean="0">
                <a:solidFill>
                  <a:srgbClr val="000000"/>
                </a:solidFill>
              </a:rPr>
              <a:t>(typically </a:t>
            </a:r>
          </a:p>
          <a:p>
            <a:pPr algn="ctr">
              <a:spcBef>
                <a:spcPct val="20000"/>
              </a:spcBef>
            </a:pPr>
            <a:r>
              <a:rPr lang="en-US" sz="1600" smtClean="0">
                <a:solidFill>
                  <a:srgbClr val="000000"/>
                </a:solidFill>
              </a:rPr>
              <a:t>non-linear). </a:t>
            </a:r>
          </a:p>
        </p:txBody>
      </p:sp>
      <p:sp>
        <p:nvSpPr>
          <p:cNvPr id="1018914" name="Line 34"/>
          <p:cNvSpPr>
            <a:spLocks noChangeShapeType="1"/>
          </p:cNvSpPr>
          <p:nvPr/>
        </p:nvSpPr>
        <p:spPr bwMode="auto">
          <a:xfrm>
            <a:off x="4800600" y="2849563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18915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154363"/>
            <a:ext cx="27622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8916" name="Rectangle 36"/>
          <p:cNvSpPr>
            <a:spLocks noChangeArrowheads="1"/>
          </p:cNvSpPr>
          <p:nvPr/>
        </p:nvSpPr>
        <p:spPr bwMode="auto">
          <a:xfrm>
            <a:off x="4876800" y="3657600"/>
            <a:ext cx="457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smtClean="0">
                <a:solidFill>
                  <a:srgbClr val="3333CC"/>
                </a:solidFill>
              </a:rPr>
              <a:t>Output</a:t>
            </a:r>
            <a:r>
              <a:rPr lang="en-US" smtClean="0">
                <a:solidFill>
                  <a:srgbClr val="3333CC"/>
                </a:solidFill>
              </a:rPr>
              <a:t> </a:t>
            </a:r>
          </a:p>
          <a:p>
            <a:endParaRPr lang="en-US" smtClean="0">
              <a:solidFill>
                <a:srgbClr val="3333CC"/>
              </a:solidFill>
            </a:endParaRPr>
          </a:p>
        </p:txBody>
      </p:sp>
      <p:graphicFrame>
        <p:nvGraphicFramePr>
          <p:cNvPr id="1018917" name="Object 37"/>
          <p:cNvGraphicFramePr>
            <a:graphicFrameLocks noChangeAspect="1"/>
          </p:cNvGraphicFramePr>
          <p:nvPr/>
        </p:nvGraphicFramePr>
        <p:xfrm>
          <a:off x="4953000" y="4221163"/>
          <a:ext cx="1392238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4" name="Equation" r:id="rId11" imgW="1066680" imgH="444240" progId="Equation.3">
                  <p:embed/>
                </p:oleObj>
              </mc:Choice>
              <mc:Fallback>
                <p:oleObj name="Equation" r:id="rId11" imgW="10666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221163"/>
                        <a:ext cx="1392238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8919" name="Text Box 39"/>
          <p:cNvSpPr txBox="1">
            <a:spLocks noChangeArrowheads="1"/>
          </p:cNvSpPr>
          <p:nvPr/>
        </p:nvSpPr>
        <p:spPr bwMode="auto">
          <a:xfrm>
            <a:off x="0" y="6248400"/>
            <a:ext cx="8334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</a:rPr>
              <a:t>Note: the fixed input and bias weight are conventional; some authors instead, e.g., or a</a:t>
            </a:r>
            <a:r>
              <a:rPr lang="en-US" sz="1600" baseline="-25000" smtClean="0">
                <a:solidFill>
                  <a:srgbClr val="000000"/>
                </a:solidFill>
              </a:rPr>
              <a:t>0</a:t>
            </a:r>
            <a:r>
              <a:rPr lang="en-US" sz="1600" smtClean="0">
                <a:solidFill>
                  <a:srgbClr val="000000"/>
                </a:solidFill>
              </a:rPr>
              <a:t>=1 </a:t>
            </a:r>
            <a:r>
              <a:rPr lang="en-US" sz="1600" smtClean="0">
                <a:solidFill>
                  <a:srgbClr val="000000"/>
                </a:solidFill>
                <a:sym typeface="Wingdings" charset="0"/>
              </a:rPr>
              <a:t>and  -W</a:t>
            </a:r>
            <a:r>
              <a:rPr lang="en-US" sz="1600" baseline="-25000" smtClean="0">
                <a:solidFill>
                  <a:srgbClr val="000000"/>
                </a:solidFill>
                <a:sym typeface="Wingdings" charset="0"/>
              </a:rPr>
              <a:t>0i</a:t>
            </a:r>
            <a:endParaRPr lang="en-US" sz="1600" baseline="-2500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457200"/>
            <a:ext cx="759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here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26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8904" grpId="0" animBg="1"/>
      <p:bldP spid="1018906" grpId="0"/>
      <p:bldP spid="1018913" grpId="0"/>
      <p:bldP spid="1018914" grpId="0" animBg="1"/>
      <p:bldP spid="1018916" grpId="0"/>
      <p:bldP spid="10189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9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81600"/>
            <a:ext cx="12382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267200"/>
            <a:ext cx="7772400" cy="1066800"/>
          </a:xfrm>
        </p:spPr>
        <p:txBody>
          <a:bodyPr/>
          <a:lstStyle/>
          <a:p>
            <a:pPr marL="381000" indent="-381000">
              <a:lnSpc>
                <a:spcPct val="90000"/>
              </a:lnSpc>
              <a:buFontTx/>
              <a:buAutoNum type="alphaLcParenBoth"/>
            </a:pPr>
            <a:r>
              <a:rPr lang="en-US">
                <a:solidFill>
                  <a:schemeClr val="accent2"/>
                </a:solidFill>
              </a:rPr>
              <a:t>Threshold </a:t>
            </a:r>
            <a:r>
              <a:rPr lang="en-US"/>
              <a:t>activation function </a:t>
            </a:r>
            <a:r>
              <a:rPr lang="en-US">
                <a:sym typeface="Wingdings" charset="0"/>
              </a:rPr>
              <a:t> </a:t>
            </a:r>
            <a:r>
              <a:rPr lang="en-US"/>
              <a:t> a </a:t>
            </a:r>
            <a:r>
              <a:rPr lang="en-US">
                <a:solidFill>
                  <a:schemeClr val="accent2"/>
                </a:solidFill>
              </a:rPr>
              <a:t>step function</a:t>
            </a:r>
            <a:r>
              <a:rPr lang="en-US"/>
              <a:t> or </a:t>
            </a:r>
            <a:r>
              <a:rPr lang="en-US">
                <a:solidFill>
                  <a:schemeClr val="accent2"/>
                </a:solidFill>
              </a:rPr>
              <a:t>threshold function</a:t>
            </a:r>
          </a:p>
          <a:p>
            <a:pPr marL="381000" indent="-381000">
              <a:lnSpc>
                <a:spcPct val="90000"/>
              </a:lnSpc>
            </a:pPr>
            <a:r>
              <a:rPr lang="en-US"/>
              <a:t>(outputs </a:t>
            </a:r>
            <a:r>
              <a:rPr lang="en-US">
                <a:solidFill>
                  <a:srgbClr val="FF0000"/>
                </a:solidFill>
              </a:rPr>
              <a:t>1</a:t>
            </a:r>
            <a:r>
              <a:rPr lang="en-US"/>
              <a:t> when the </a:t>
            </a:r>
            <a:r>
              <a:rPr lang="en-US">
                <a:solidFill>
                  <a:srgbClr val="FF0000"/>
                </a:solidFill>
              </a:rPr>
              <a:t>input is positive</a:t>
            </a:r>
            <a:r>
              <a:rPr lang="en-US"/>
              <a:t>; 0 otherwise). </a:t>
            </a:r>
          </a:p>
          <a:p>
            <a:pPr marL="381000" indent="-381000">
              <a:lnSpc>
                <a:spcPct val="90000"/>
              </a:lnSpc>
            </a:pPr>
            <a:r>
              <a:rPr lang="en-US"/>
              <a:t>(b) </a:t>
            </a:r>
            <a:r>
              <a:rPr lang="en-US">
                <a:solidFill>
                  <a:schemeClr val="accent2"/>
                </a:solidFill>
              </a:rPr>
              <a:t>Sigmoid (or logistics function)</a:t>
            </a:r>
            <a:r>
              <a:rPr lang="en-US"/>
              <a:t> activation function (key advantage: differentiable)</a:t>
            </a:r>
          </a:p>
          <a:p>
            <a:pPr marL="381000" indent="-381000">
              <a:lnSpc>
                <a:spcPct val="90000"/>
              </a:lnSpc>
            </a:pPr>
            <a:r>
              <a:rPr lang="en-US"/>
              <a:t>(c) </a:t>
            </a:r>
            <a:r>
              <a:rPr lang="en-US">
                <a:solidFill>
                  <a:schemeClr val="accent2"/>
                </a:solidFill>
              </a:rPr>
              <a:t>Sign function, </a:t>
            </a:r>
            <a:r>
              <a:rPr lang="en-US"/>
              <a:t>+1 if input is positive, otherwise -1.</a:t>
            </a:r>
          </a:p>
          <a:p>
            <a:pPr marL="381000" indent="-381000">
              <a:lnSpc>
                <a:spcPct val="90000"/>
              </a:lnSpc>
            </a:pPr>
            <a:endParaRPr lang="en-US"/>
          </a:p>
        </p:txBody>
      </p:sp>
      <p:pic>
        <p:nvPicPr>
          <p:cNvPr id="114996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14600"/>
            <a:ext cx="17716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0" y="-228600"/>
            <a:ext cx="4552950" cy="890360"/>
          </a:xfrm>
        </p:spPr>
        <p:txBody>
          <a:bodyPr/>
          <a:lstStyle/>
          <a:p>
            <a:r>
              <a:rPr lang="en-US"/>
              <a:t>Activation  Functions</a:t>
            </a:r>
          </a:p>
        </p:txBody>
      </p:sp>
      <p:sp>
        <p:nvSpPr>
          <p:cNvPr id="1149959" name="Text Box 7"/>
          <p:cNvSpPr txBox="1">
            <a:spLocks noChangeArrowheads="1"/>
          </p:cNvSpPr>
          <p:nvPr/>
        </p:nvSpPr>
        <p:spPr bwMode="auto">
          <a:xfrm>
            <a:off x="1066800" y="6400800"/>
            <a:ext cx="595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000000"/>
                </a:solidFill>
                <a:sym typeface="Wingdings" charset="0"/>
              </a:rPr>
              <a:t> </a:t>
            </a:r>
            <a:r>
              <a:rPr lang="en-US" sz="1800" smtClean="0">
                <a:solidFill>
                  <a:srgbClr val="000000"/>
                </a:solidFill>
              </a:rPr>
              <a:t>Changing the bias weight W</a:t>
            </a:r>
            <a:r>
              <a:rPr lang="en-US" sz="1800" baseline="-25000" smtClean="0">
                <a:solidFill>
                  <a:srgbClr val="000000"/>
                </a:solidFill>
              </a:rPr>
              <a:t>0,i </a:t>
            </a:r>
            <a:r>
              <a:rPr lang="en-US" sz="1800" smtClean="0">
                <a:solidFill>
                  <a:srgbClr val="000000"/>
                </a:solidFill>
              </a:rPr>
              <a:t>moves the threshold location.</a:t>
            </a:r>
          </a:p>
        </p:txBody>
      </p:sp>
      <p:sp>
        <p:nvSpPr>
          <p:cNvPr id="1149960" name="Text Box 8"/>
          <p:cNvSpPr txBox="1">
            <a:spLocks noChangeArrowheads="1"/>
          </p:cNvSpPr>
          <p:nvPr/>
        </p:nvSpPr>
        <p:spPr bwMode="auto">
          <a:xfrm>
            <a:off x="381000" y="6019800"/>
            <a:ext cx="6435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These  functions have a threshold (either hard or soft) at zero.</a:t>
            </a:r>
          </a:p>
        </p:txBody>
      </p:sp>
      <p:pic>
        <p:nvPicPr>
          <p:cNvPr id="114996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795463"/>
            <a:ext cx="3505200" cy="239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996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2971800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569" y="-26977"/>
            <a:ext cx="2039938" cy="18557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228600"/>
            <a:ext cx="2760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ReLU</a:t>
            </a:r>
            <a:r>
              <a:rPr lang="en-US" dirty="0" smtClean="0"/>
              <a:t> ---</a:t>
            </a:r>
          </a:p>
          <a:p>
            <a:r>
              <a:rPr lang="en-US" dirty="0" smtClean="0"/>
              <a:t>Rectifier Linear Unit</a:t>
            </a:r>
          </a:p>
          <a:p>
            <a:r>
              <a:rPr lang="en-US" dirty="0" smtClean="0"/>
              <a:t>(deep learning)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4418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9959" grpId="0"/>
      <p:bldP spid="1149960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3759200"/>
            <a:ext cx="6197600" cy="294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33400"/>
            <a:ext cx="5181600" cy="3442062"/>
          </a:xfrm>
          <a:prstGeom prst="rect">
            <a:avLst/>
          </a:prstGeom>
        </p:spPr>
      </p:pic>
      <p:pic>
        <p:nvPicPr>
          <p:cNvPr id="4" name="Picture 3" descr="Screen Shot 2012-11-30 at 3.38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699"/>
            <a:ext cx="2209800" cy="71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0" y="781050"/>
            <a:ext cx="2273300" cy="80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" y="1581150"/>
            <a:ext cx="28194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7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Threshold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/>
              <a:t>Activation Function </a:t>
            </a:r>
          </a:p>
        </p:txBody>
      </p:sp>
      <p:pic>
        <p:nvPicPr>
          <p:cNvPr id="11509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19907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0982" name="Rectangle 6"/>
          <p:cNvSpPr>
            <a:spLocks noChangeArrowheads="1"/>
          </p:cNvSpPr>
          <p:nvPr/>
        </p:nvSpPr>
        <p:spPr bwMode="auto">
          <a:xfrm>
            <a:off x="-457200" y="3733800"/>
            <a:ext cx="2832100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algn="ctr">
              <a:spcBef>
                <a:spcPct val="20000"/>
              </a:spcBef>
            </a:pPr>
            <a:r>
              <a:rPr lang="en-US" altLang="ko-KR" sz="1800" smtClean="0">
                <a:solidFill>
                  <a:srgbClr val="3333CC"/>
                </a:solidFill>
                <a:ea typeface="Gulim" charset="0"/>
                <a:cs typeface="Gulim" charset="0"/>
              </a:rPr>
              <a:t>Input</a:t>
            </a:r>
            <a:r>
              <a:rPr lang="en-US" altLang="ko-KR" sz="1800" smtClean="0">
                <a:solidFill>
                  <a:srgbClr val="000000"/>
                </a:solidFill>
                <a:ea typeface="Gulim" charset="0"/>
                <a:cs typeface="Gulim" charset="0"/>
              </a:rPr>
              <a:t> edges, </a:t>
            </a:r>
          </a:p>
          <a:p>
            <a:pPr lvl="1" algn="ctr">
              <a:spcBef>
                <a:spcPct val="20000"/>
              </a:spcBef>
            </a:pPr>
            <a:r>
              <a:rPr lang="en-US" altLang="ko-KR" sz="1800" smtClean="0">
                <a:solidFill>
                  <a:srgbClr val="000000"/>
                </a:solidFill>
                <a:ea typeface="Gulim" charset="0"/>
                <a:cs typeface="Gulim" charset="0"/>
              </a:rPr>
              <a:t>each with </a:t>
            </a:r>
            <a:r>
              <a:rPr lang="en-US" altLang="ko-KR" sz="1800" i="1" smtClean="0">
                <a:solidFill>
                  <a:srgbClr val="3333CC"/>
                </a:solidFill>
                <a:ea typeface="Gulim" charset="0"/>
                <a:cs typeface="Gulim" charset="0"/>
              </a:rPr>
              <a:t>weights</a:t>
            </a:r>
          </a:p>
          <a:p>
            <a:pPr lvl="1" algn="ctr">
              <a:spcBef>
                <a:spcPct val="20000"/>
              </a:spcBef>
            </a:pPr>
            <a:r>
              <a:rPr lang="en-US" altLang="ko-KR" sz="1800" smtClean="0">
                <a:solidFill>
                  <a:srgbClr val="000000"/>
                </a:solidFill>
                <a:ea typeface="Gulim" charset="0"/>
                <a:cs typeface="Gulim" charset="0"/>
              </a:rPr>
              <a:t>(positive, negative, and </a:t>
            </a:r>
          </a:p>
          <a:p>
            <a:pPr lvl="1" algn="ctr">
              <a:spcBef>
                <a:spcPct val="20000"/>
              </a:spcBef>
            </a:pPr>
            <a:r>
              <a:rPr lang="en-US" altLang="ko-KR" sz="1800" smtClean="0">
                <a:solidFill>
                  <a:srgbClr val="000000"/>
                </a:solidFill>
                <a:ea typeface="Gulim" charset="0"/>
                <a:cs typeface="Gulim" charset="0"/>
              </a:rPr>
              <a:t>change over time,</a:t>
            </a:r>
          </a:p>
          <a:p>
            <a:pPr lvl="1" algn="ctr">
              <a:spcBef>
                <a:spcPct val="20000"/>
              </a:spcBef>
            </a:pPr>
            <a:r>
              <a:rPr lang="en-US" altLang="ko-KR" sz="1800" smtClean="0">
                <a:solidFill>
                  <a:srgbClr val="000000"/>
                </a:solidFill>
                <a:ea typeface="Gulim" charset="0"/>
                <a:cs typeface="Gulim" charset="0"/>
              </a:rPr>
              <a:t>learning)</a:t>
            </a:r>
          </a:p>
        </p:txBody>
      </p:sp>
      <p:graphicFrame>
        <p:nvGraphicFramePr>
          <p:cNvPr id="1150983" name="Object 7"/>
          <p:cNvGraphicFramePr>
            <a:graphicFrameLocks noChangeAspect="1"/>
          </p:cNvGraphicFramePr>
          <p:nvPr/>
        </p:nvGraphicFramePr>
        <p:xfrm>
          <a:off x="2743200" y="1828800"/>
          <a:ext cx="1508125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9" name="Equation" r:id="rId4" imgW="1155600" imgH="444240" progId="Equation.3">
                  <p:embed/>
                </p:oleObj>
              </mc:Choice>
              <mc:Fallback>
                <p:oleObj name="Equation" r:id="rId4" imgW="115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828800"/>
                        <a:ext cx="1508125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5098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3048000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0985" name="Text Box 9"/>
          <p:cNvSpPr txBox="1">
            <a:spLocks noChangeArrowheads="1"/>
          </p:cNvSpPr>
          <p:nvPr/>
        </p:nvSpPr>
        <p:spPr bwMode="auto">
          <a:xfrm>
            <a:off x="4114800" y="6400800"/>
            <a:ext cx="80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sym typeface="Symbol" charset="0"/>
              </a:rPr>
              <a:t></a:t>
            </a:r>
            <a:r>
              <a:rPr lang="en-US" baseline="-25000" smtClean="0">
                <a:solidFill>
                  <a:srgbClr val="000000"/>
                </a:solidFill>
              </a:rPr>
              <a:t>i</a:t>
            </a:r>
            <a:r>
              <a:rPr lang="en-US" smtClean="0">
                <a:solidFill>
                  <a:srgbClr val="000000"/>
                </a:solidFill>
              </a:rPr>
              <a:t>=0 </a:t>
            </a:r>
          </a:p>
        </p:txBody>
      </p:sp>
      <p:sp>
        <p:nvSpPr>
          <p:cNvPr id="1150987" name="Text Box 11"/>
          <p:cNvSpPr txBox="1">
            <a:spLocks noChangeArrowheads="1"/>
          </p:cNvSpPr>
          <p:nvPr/>
        </p:nvSpPr>
        <p:spPr bwMode="auto">
          <a:xfrm>
            <a:off x="6858000" y="6400800"/>
            <a:ext cx="731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sym typeface="Symbol" charset="0"/>
              </a:rPr>
              <a:t></a:t>
            </a:r>
            <a:r>
              <a:rPr lang="en-US" baseline="-25000" smtClean="0">
                <a:solidFill>
                  <a:srgbClr val="000000"/>
                </a:solidFill>
              </a:rPr>
              <a:t>i</a:t>
            </a:r>
            <a:r>
              <a:rPr lang="en-US" smtClean="0">
                <a:solidFill>
                  <a:srgbClr val="000000"/>
                </a:solidFill>
              </a:rPr>
              <a:t>=t </a:t>
            </a:r>
          </a:p>
        </p:txBody>
      </p:sp>
      <p:pic>
        <p:nvPicPr>
          <p:cNvPr id="115098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66800"/>
            <a:ext cx="6667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50990" name="Object 14"/>
          <p:cNvGraphicFramePr>
            <a:graphicFrameLocks noChangeAspect="1"/>
          </p:cNvGraphicFramePr>
          <p:nvPr/>
        </p:nvGraphicFramePr>
        <p:xfrm>
          <a:off x="3108325" y="2544763"/>
          <a:ext cx="384810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0" name="Equation" r:id="rId8" imgW="2946240" imgH="444240" progId="Equation.3">
                  <p:embed/>
                </p:oleObj>
              </mc:Choice>
              <mc:Fallback>
                <p:oleObj name="Equation" r:id="rId8" imgW="29462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5" y="2544763"/>
                        <a:ext cx="3848100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0991" name="Object 15"/>
          <p:cNvGraphicFramePr>
            <a:graphicFrameLocks noChangeAspect="1"/>
          </p:cNvGraphicFramePr>
          <p:nvPr/>
        </p:nvGraphicFramePr>
        <p:xfrm>
          <a:off x="4259263" y="1828800"/>
          <a:ext cx="2386012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1" name="Equation" r:id="rId10" imgW="1828800" imgH="444240" progId="Equation.3">
                  <p:embed/>
                </p:oleObj>
              </mc:Choice>
              <mc:Fallback>
                <p:oleObj name="Equation" r:id="rId10" imgW="18288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9263" y="1828800"/>
                        <a:ext cx="2386012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0992" name="Text Box 16"/>
          <p:cNvSpPr txBox="1">
            <a:spLocks noChangeArrowheads="1"/>
          </p:cNvSpPr>
          <p:nvPr/>
        </p:nvSpPr>
        <p:spPr bwMode="auto">
          <a:xfrm>
            <a:off x="304800" y="5562600"/>
            <a:ext cx="1905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smtClean="0">
                <a:solidFill>
                  <a:srgbClr val="000000"/>
                </a:solidFill>
                <a:sym typeface="Symbol" charset="0"/>
              </a:rPr>
              <a:t></a:t>
            </a:r>
            <a:r>
              <a:rPr lang="en-US" sz="1800" baseline="-25000" smtClean="0">
                <a:solidFill>
                  <a:srgbClr val="000000"/>
                </a:solidFill>
                <a:sym typeface="Symbol" charset="0"/>
              </a:rPr>
              <a:t>i</a:t>
            </a:r>
            <a:r>
              <a:rPr lang="en-US" sz="1800" smtClean="0">
                <a:solidFill>
                  <a:srgbClr val="000000"/>
                </a:solidFill>
                <a:sym typeface="Symbol" charset="0"/>
              </a:rPr>
              <a:t> threshold value associated with unit i </a:t>
            </a:r>
            <a:endParaRPr lang="en-US" sz="1800" baseline="-25000" smtClean="0">
              <a:solidFill>
                <a:srgbClr val="000000"/>
              </a:solidFill>
              <a:sym typeface="Symbol" charset="0"/>
            </a:endParaRPr>
          </a:p>
        </p:txBody>
      </p:sp>
      <p:graphicFrame>
        <p:nvGraphicFramePr>
          <p:cNvPr id="1150993" name="Object 17"/>
          <p:cNvGraphicFramePr>
            <a:graphicFrameLocks noChangeAspect="1"/>
          </p:cNvGraphicFramePr>
          <p:nvPr/>
        </p:nvGraphicFramePr>
        <p:xfrm>
          <a:off x="3074988" y="3154363"/>
          <a:ext cx="3948112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2" name="Equation" r:id="rId12" imgW="3022560" imgH="444240" progId="Equation.3">
                  <p:embed/>
                </p:oleObj>
              </mc:Choice>
              <mc:Fallback>
                <p:oleObj name="Equation" r:id="rId12" imgW="30225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988" y="3154363"/>
                        <a:ext cx="3948112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50996" name="Group 20"/>
          <p:cNvGrpSpPr>
            <a:grpSpLocks/>
          </p:cNvGrpSpPr>
          <p:nvPr/>
        </p:nvGrpSpPr>
        <p:grpSpPr bwMode="auto">
          <a:xfrm>
            <a:off x="6019800" y="4114800"/>
            <a:ext cx="2928938" cy="2257425"/>
            <a:chOff x="3792" y="2592"/>
            <a:chExt cx="1845" cy="1422"/>
          </a:xfrm>
        </p:grpSpPr>
        <p:pic>
          <p:nvPicPr>
            <p:cNvPr id="1150986" name="Picture 1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592"/>
              <a:ext cx="1845" cy="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0995" name="Picture 1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" y="2592"/>
              <a:ext cx="420" cy="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2314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85" grpId="0"/>
      <p:bldP spid="11509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011" name="Object 11"/>
          <p:cNvGraphicFramePr>
            <a:graphicFrameLocks noChangeAspect="1"/>
          </p:cNvGraphicFramePr>
          <p:nvPr/>
        </p:nvGraphicFramePr>
        <p:xfrm>
          <a:off x="4038600" y="5029200"/>
          <a:ext cx="1566863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7" name="Equation" r:id="rId3" imgW="952200" imgH="444240" progId="Equation.3">
                  <p:embed/>
                </p:oleObj>
              </mc:Choice>
              <mc:Fallback>
                <p:oleObj name="Equation" r:id="rId3" imgW="952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029200"/>
                        <a:ext cx="1566863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Implementing Boolean Functions</a:t>
            </a:r>
          </a:p>
        </p:txBody>
      </p:sp>
      <p:sp>
        <p:nvSpPr>
          <p:cNvPr id="1024014" name="Text Box 14"/>
          <p:cNvSpPr txBox="1">
            <a:spLocks noChangeArrowheads="1"/>
          </p:cNvSpPr>
          <p:nvPr/>
        </p:nvSpPr>
        <p:spPr bwMode="auto">
          <a:xfrm>
            <a:off x="1382713" y="2414588"/>
            <a:ext cx="6697662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smtClean="0">
                <a:solidFill>
                  <a:srgbClr val="000000"/>
                </a:solidFill>
              </a:rPr>
              <a:t>Units with a </a:t>
            </a:r>
            <a:r>
              <a:rPr lang="en-US" sz="2800" smtClean="0">
                <a:solidFill>
                  <a:srgbClr val="3333CC"/>
                </a:solidFill>
              </a:rPr>
              <a:t>threshold activation function</a:t>
            </a:r>
          </a:p>
          <a:p>
            <a:pPr algn="ctr"/>
            <a:r>
              <a:rPr lang="en-US" sz="2800" smtClean="0">
                <a:solidFill>
                  <a:srgbClr val="000000"/>
                </a:solidFill>
              </a:rPr>
              <a:t> can act as </a:t>
            </a:r>
            <a:r>
              <a:rPr lang="en-US" sz="2800" smtClean="0">
                <a:solidFill>
                  <a:srgbClr val="3333CC"/>
                </a:solidFill>
              </a:rPr>
              <a:t>logic gates</a:t>
            </a:r>
            <a:r>
              <a:rPr lang="en-US" sz="2800" smtClean="0">
                <a:solidFill>
                  <a:srgbClr val="000000"/>
                </a:solidFill>
              </a:rPr>
              <a:t>; we can use these units </a:t>
            </a:r>
          </a:p>
          <a:p>
            <a:pPr algn="ctr"/>
            <a:r>
              <a:rPr lang="en-US" sz="2800" smtClean="0">
                <a:solidFill>
                  <a:srgbClr val="000000"/>
                </a:solidFill>
              </a:rPr>
              <a:t>to compute   Boolean function of its inputs.</a:t>
            </a:r>
          </a:p>
        </p:txBody>
      </p:sp>
      <p:grpSp>
        <p:nvGrpSpPr>
          <p:cNvPr id="1024018" name="Group 18"/>
          <p:cNvGrpSpPr>
            <a:grpSpLocks/>
          </p:cNvGrpSpPr>
          <p:nvPr/>
        </p:nvGrpSpPr>
        <p:grpSpPr bwMode="auto">
          <a:xfrm>
            <a:off x="3505200" y="4267200"/>
            <a:ext cx="2514600" cy="1600200"/>
            <a:chOff x="3888" y="2928"/>
            <a:chExt cx="1584" cy="1008"/>
          </a:xfrm>
        </p:grpSpPr>
        <p:sp>
          <p:nvSpPr>
            <p:cNvPr id="1024005" name="Text Box 5"/>
            <p:cNvSpPr txBox="1">
              <a:spLocks noChangeArrowheads="1"/>
            </p:cNvSpPr>
            <p:nvPr/>
          </p:nvSpPr>
          <p:spPr bwMode="auto">
            <a:xfrm>
              <a:off x="3888" y="2976"/>
              <a:ext cx="1584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Activation of </a:t>
              </a:r>
            </a:p>
            <a:p>
              <a:pPr algn="ctr"/>
              <a:r>
                <a:rPr lang="en-US" sz="2000" smtClean="0">
                  <a:solidFill>
                    <a:srgbClr val="3333CC"/>
                  </a:solidFill>
                </a:rPr>
                <a:t>threshold units</a:t>
              </a:r>
              <a:r>
                <a:rPr lang="en-US" sz="2000" smtClean="0">
                  <a:solidFill>
                    <a:srgbClr val="000000"/>
                  </a:solidFill>
                </a:rPr>
                <a:t> when:  </a:t>
              </a:r>
            </a:p>
            <a:p>
              <a:pPr algn="ctr"/>
              <a:endParaRPr lang="en-US" sz="2000" smtClean="0">
                <a:solidFill>
                  <a:srgbClr val="000000"/>
                </a:solidFill>
              </a:endParaRPr>
            </a:p>
          </p:txBody>
        </p:sp>
        <p:sp>
          <p:nvSpPr>
            <p:cNvPr id="1024017" name="Rectangle 17"/>
            <p:cNvSpPr>
              <a:spLocks noChangeArrowheads="1"/>
            </p:cNvSpPr>
            <p:nvPr/>
          </p:nvSpPr>
          <p:spPr bwMode="auto">
            <a:xfrm>
              <a:off x="3888" y="2928"/>
              <a:ext cx="1584" cy="10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897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79772"/>
            <a:ext cx="6874094" cy="4778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1"/>
            <a:ext cx="80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Historical context</a:t>
            </a:r>
            <a:r>
              <a:rPr lang="en-US" sz="2800" b="1" smtClean="0">
                <a:solidFill>
                  <a:srgbClr val="FF0000"/>
                </a:solidFill>
              </a:rPr>
              <a:t>: Modeling </a:t>
            </a:r>
            <a:r>
              <a:rPr lang="en-US" sz="2800" b="1" dirty="0" smtClean="0">
                <a:solidFill>
                  <a:srgbClr val="FF0000"/>
                </a:solidFill>
              </a:rPr>
              <a:t>neurons in our </a:t>
            </a:r>
            <a:r>
              <a:rPr lang="en-US" sz="2800" b="1" smtClean="0">
                <a:solidFill>
                  <a:srgbClr val="FF0000"/>
                </a:solidFill>
              </a:rPr>
              <a:t>brain as </a:t>
            </a:r>
            <a:r>
              <a:rPr lang="en-US" sz="2800" b="1" dirty="0" smtClean="0">
                <a:solidFill>
                  <a:srgbClr val="FF0000"/>
                </a:solidFill>
              </a:rPr>
              <a:t>logical gates was a key event in viewing ”thinking as computation.” </a:t>
            </a:r>
          </a:p>
          <a:p>
            <a:r>
              <a:rPr lang="en-US" sz="2800" b="1" dirty="0" smtClean="0"/>
              <a:t>The rest is history… </a:t>
            </a:r>
            <a:r>
              <a:rPr lang="en-US" sz="2800" b="1" dirty="0" smtClean="0">
                <a:sym typeface="Wingdings"/>
              </a:rPr>
              <a:t></a:t>
            </a:r>
            <a:endParaRPr lang="en-US" sz="2800" b="1" dirty="0"/>
          </a:p>
        </p:txBody>
      </p:sp>
      <p:sp>
        <p:nvSpPr>
          <p:cNvPr id="4" name="Oval 3"/>
          <p:cNvSpPr/>
          <p:nvPr/>
        </p:nvSpPr>
        <p:spPr>
          <a:xfrm>
            <a:off x="4343400" y="4495800"/>
            <a:ext cx="3521294" cy="735086"/>
          </a:xfrm>
          <a:prstGeom prst="ellipse">
            <a:avLst/>
          </a:prstGeom>
          <a:solidFill>
            <a:schemeClr val="accent1">
              <a:alpha val="2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34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01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94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0638" y="304800"/>
            <a:ext cx="6278562" cy="1143000"/>
          </a:xfrm>
        </p:spPr>
        <p:txBody>
          <a:bodyPr/>
          <a:lstStyle/>
          <a:p>
            <a:r>
              <a:rPr lang="en-US"/>
              <a:t>Boolean AND</a:t>
            </a:r>
          </a:p>
        </p:txBody>
      </p:sp>
      <p:graphicFrame>
        <p:nvGraphicFramePr>
          <p:cNvPr id="1048579" name="Group 3"/>
          <p:cNvGraphicFramePr>
            <a:graphicFrameLocks noGrp="1"/>
          </p:cNvGraphicFramePr>
          <p:nvPr/>
        </p:nvGraphicFramePr>
        <p:xfrm>
          <a:off x="1447800" y="2286000"/>
          <a:ext cx="2514600" cy="1955801"/>
        </p:xfrm>
        <a:graphic>
          <a:graphicData uri="http://schemas.openxmlformats.org/drawingml/2006/table">
            <a:tbl>
              <a:tblPr/>
              <a:tblGrid>
                <a:gridCol w="838200"/>
                <a:gridCol w="838200"/>
                <a:gridCol w="838200"/>
              </a:tblGrid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input x1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input x2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ouput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8605" name="Oval 29"/>
          <p:cNvSpPr>
            <a:spLocks noChangeArrowheads="1"/>
          </p:cNvSpPr>
          <p:nvPr/>
        </p:nvSpPr>
        <p:spPr bwMode="auto">
          <a:xfrm flipH="1">
            <a:off x="6781800" y="4495800"/>
            <a:ext cx="533400" cy="5334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x</a:t>
            </a:r>
            <a:r>
              <a:rPr lang="en-US" baseline="-25000"/>
              <a:t>2</a:t>
            </a:r>
          </a:p>
        </p:txBody>
      </p:sp>
      <p:sp>
        <p:nvSpPr>
          <p:cNvPr id="1048606" name="Oval 30"/>
          <p:cNvSpPr>
            <a:spLocks noChangeArrowheads="1"/>
          </p:cNvSpPr>
          <p:nvPr/>
        </p:nvSpPr>
        <p:spPr bwMode="auto">
          <a:xfrm>
            <a:off x="6096000" y="2514600"/>
            <a:ext cx="533400" cy="5334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48607" name="Group 31"/>
          <p:cNvGrpSpPr>
            <a:grpSpLocks/>
          </p:cNvGrpSpPr>
          <p:nvPr/>
        </p:nvGrpSpPr>
        <p:grpSpPr bwMode="auto">
          <a:xfrm>
            <a:off x="5791200" y="3048000"/>
            <a:ext cx="1143000" cy="1447800"/>
            <a:chOff x="3648" y="1920"/>
            <a:chExt cx="720" cy="624"/>
          </a:xfrm>
        </p:grpSpPr>
        <p:sp>
          <p:nvSpPr>
            <p:cNvPr id="1048608" name="Line 32"/>
            <p:cNvSpPr>
              <a:spLocks noChangeShapeType="1"/>
            </p:cNvSpPr>
            <p:nvPr/>
          </p:nvSpPr>
          <p:spPr bwMode="auto">
            <a:xfrm flipH="1" flipV="1">
              <a:off x="4080" y="1920"/>
              <a:ext cx="288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48609" name="Line 33"/>
            <p:cNvSpPr>
              <a:spLocks noChangeShapeType="1"/>
            </p:cNvSpPr>
            <p:nvPr/>
          </p:nvSpPr>
          <p:spPr bwMode="auto">
            <a:xfrm flipV="1">
              <a:off x="3648" y="1920"/>
              <a:ext cx="288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48610" name="Oval 34"/>
          <p:cNvSpPr>
            <a:spLocks noChangeArrowheads="1"/>
          </p:cNvSpPr>
          <p:nvPr/>
        </p:nvSpPr>
        <p:spPr bwMode="auto">
          <a:xfrm>
            <a:off x="5410200" y="4495800"/>
            <a:ext cx="533400" cy="5334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x</a:t>
            </a:r>
            <a:r>
              <a:rPr lang="en-US" baseline="-25000"/>
              <a:t>1</a:t>
            </a:r>
          </a:p>
        </p:txBody>
      </p:sp>
      <p:sp>
        <p:nvSpPr>
          <p:cNvPr id="1048612" name="Text Box 36"/>
          <p:cNvSpPr txBox="1">
            <a:spLocks noChangeArrowheads="1"/>
          </p:cNvSpPr>
          <p:nvPr/>
        </p:nvSpPr>
        <p:spPr bwMode="auto">
          <a:xfrm>
            <a:off x="6781800" y="3733800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w</a:t>
            </a:r>
            <a:r>
              <a:rPr lang="en-US" sz="2000" baseline="-25000"/>
              <a:t>2</a:t>
            </a:r>
            <a:r>
              <a:rPr lang="en-US" sz="2000"/>
              <a:t>=1</a:t>
            </a:r>
          </a:p>
        </p:txBody>
      </p:sp>
      <p:sp>
        <p:nvSpPr>
          <p:cNvPr id="1048613" name="Text Box 37"/>
          <p:cNvSpPr txBox="1">
            <a:spLocks noChangeArrowheads="1"/>
          </p:cNvSpPr>
          <p:nvPr/>
        </p:nvSpPr>
        <p:spPr bwMode="auto">
          <a:xfrm>
            <a:off x="5257800" y="3733800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w</a:t>
            </a:r>
            <a:r>
              <a:rPr lang="en-US" sz="2000" baseline="-25000"/>
              <a:t>1</a:t>
            </a:r>
            <a:r>
              <a:rPr lang="en-US" sz="2000"/>
              <a:t>=1</a:t>
            </a:r>
          </a:p>
        </p:txBody>
      </p:sp>
      <p:sp>
        <p:nvSpPr>
          <p:cNvPr id="1048614" name="Text Box 38"/>
          <p:cNvSpPr txBox="1">
            <a:spLocks noChangeArrowheads="1"/>
          </p:cNvSpPr>
          <p:nvPr/>
        </p:nvSpPr>
        <p:spPr bwMode="auto">
          <a:xfrm>
            <a:off x="4572000" y="2825750"/>
            <a:ext cx="974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w</a:t>
            </a:r>
            <a:r>
              <a:rPr lang="en-US" sz="2000" baseline="-25000"/>
              <a:t>0</a:t>
            </a:r>
            <a:r>
              <a:rPr lang="en-US" sz="2000"/>
              <a:t>= 1.5</a:t>
            </a:r>
          </a:p>
        </p:txBody>
      </p:sp>
      <p:sp>
        <p:nvSpPr>
          <p:cNvPr id="1048615" name="Line 39"/>
          <p:cNvSpPr>
            <a:spLocks noChangeShapeType="1"/>
          </p:cNvSpPr>
          <p:nvPr/>
        </p:nvSpPr>
        <p:spPr bwMode="auto">
          <a:xfrm flipV="1">
            <a:off x="4800600" y="2895600"/>
            <a:ext cx="1295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8616" name="Rectangle 40"/>
          <p:cNvSpPr>
            <a:spLocks noChangeArrowheads="1"/>
          </p:cNvSpPr>
          <p:nvPr/>
        </p:nvSpPr>
        <p:spPr bwMode="auto">
          <a:xfrm>
            <a:off x="4495800" y="35052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-1</a:t>
            </a:r>
            <a:endParaRPr lang="en-US" baseline="-25000"/>
          </a:p>
        </p:txBody>
      </p:sp>
      <p:graphicFrame>
        <p:nvGraphicFramePr>
          <p:cNvPr id="1048620" name="Object 44"/>
          <p:cNvGraphicFramePr>
            <a:graphicFrameLocks noChangeAspect="1"/>
          </p:cNvGraphicFramePr>
          <p:nvPr/>
        </p:nvGraphicFramePr>
        <p:xfrm>
          <a:off x="1828800" y="5943600"/>
          <a:ext cx="1566863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3" imgW="952200" imgH="444240" progId="Equation.3">
                  <p:embed/>
                </p:oleObj>
              </mc:Choice>
              <mc:Fallback>
                <p:oleObj name="Equation" r:id="rId3" imgW="952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943600"/>
                        <a:ext cx="1566863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8621" name="Group 45"/>
          <p:cNvGrpSpPr>
            <a:grpSpLocks/>
          </p:cNvGrpSpPr>
          <p:nvPr/>
        </p:nvGrpSpPr>
        <p:grpSpPr bwMode="auto">
          <a:xfrm>
            <a:off x="1371600" y="5105400"/>
            <a:ext cx="2514600" cy="1600200"/>
            <a:chOff x="3888" y="2928"/>
            <a:chExt cx="1584" cy="1008"/>
          </a:xfrm>
        </p:grpSpPr>
        <p:sp>
          <p:nvSpPr>
            <p:cNvPr id="1048622" name="Text Box 46"/>
            <p:cNvSpPr txBox="1">
              <a:spLocks noChangeArrowheads="1"/>
            </p:cNvSpPr>
            <p:nvPr/>
          </p:nvSpPr>
          <p:spPr bwMode="auto">
            <a:xfrm>
              <a:off x="3888" y="2976"/>
              <a:ext cx="1584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dirty="0" smtClean="0"/>
                <a:t>Activate</a:t>
              </a:r>
              <a:endParaRPr lang="en-US" sz="2000" dirty="0"/>
            </a:p>
            <a:p>
              <a:pPr algn="ctr"/>
              <a:r>
                <a:rPr lang="en-US" sz="2000" dirty="0"/>
                <a:t>threshold </a:t>
              </a:r>
              <a:r>
                <a:rPr lang="en-US" sz="2000" dirty="0" smtClean="0"/>
                <a:t>unit </a:t>
              </a:r>
              <a:r>
                <a:rPr lang="en-US" sz="2000" dirty="0"/>
                <a:t>when:  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1048623" name="Rectangle 47"/>
            <p:cNvSpPr>
              <a:spLocks noChangeArrowheads="1"/>
            </p:cNvSpPr>
            <p:nvPr/>
          </p:nvSpPr>
          <p:spPr bwMode="auto">
            <a:xfrm>
              <a:off x="3888" y="2928"/>
              <a:ext cx="1584" cy="10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8625" name="Text Box 49"/>
          <p:cNvSpPr txBox="1">
            <a:spLocks noChangeArrowheads="1"/>
          </p:cNvSpPr>
          <p:nvPr/>
        </p:nvSpPr>
        <p:spPr bwMode="auto">
          <a:xfrm>
            <a:off x="4937125" y="5527675"/>
            <a:ext cx="2695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What should W</a:t>
            </a:r>
            <a:r>
              <a:rPr lang="en-US" baseline="-25000"/>
              <a:t>0</a:t>
            </a:r>
            <a:r>
              <a:rPr lang="en-US"/>
              <a:t> be?</a:t>
            </a:r>
          </a:p>
        </p:txBody>
      </p:sp>
      <p:sp>
        <p:nvSpPr>
          <p:cNvPr id="1048626" name="Text Box 50"/>
          <p:cNvSpPr txBox="1">
            <a:spLocks noChangeArrowheads="1"/>
          </p:cNvSpPr>
          <p:nvPr/>
        </p:nvSpPr>
        <p:spPr bwMode="auto">
          <a:xfrm>
            <a:off x="4784725" y="2479675"/>
            <a:ext cx="70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W</a:t>
            </a:r>
            <a:r>
              <a:rPr lang="en-US" baseline="-25000"/>
              <a:t>0</a:t>
            </a: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677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4" grpId="0"/>
      <p:bldP spid="1048625" grpId="0"/>
      <p:bldP spid="1048626" grpId="0"/>
      <p:bldP spid="104862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60638" y="304800"/>
            <a:ext cx="6278562" cy="1143000"/>
          </a:xfrm>
        </p:spPr>
        <p:txBody>
          <a:bodyPr/>
          <a:lstStyle/>
          <a:p>
            <a:r>
              <a:rPr lang="en-US"/>
              <a:t>Boolean OR</a:t>
            </a:r>
          </a:p>
        </p:txBody>
      </p:sp>
      <p:graphicFrame>
        <p:nvGraphicFramePr>
          <p:cNvPr id="1047555" name="Group 3"/>
          <p:cNvGraphicFramePr>
            <a:graphicFrameLocks noGrp="1"/>
          </p:cNvGraphicFramePr>
          <p:nvPr/>
        </p:nvGraphicFramePr>
        <p:xfrm>
          <a:off x="1447800" y="2286000"/>
          <a:ext cx="2514600" cy="1955801"/>
        </p:xfrm>
        <a:graphic>
          <a:graphicData uri="http://schemas.openxmlformats.org/drawingml/2006/table">
            <a:tbl>
              <a:tblPr/>
              <a:tblGrid>
                <a:gridCol w="838200"/>
                <a:gridCol w="838200"/>
                <a:gridCol w="838200"/>
              </a:tblGrid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input x1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input x2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ouput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7581" name="Oval 29"/>
          <p:cNvSpPr>
            <a:spLocks noChangeArrowheads="1"/>
          </p:cNvSpPr>
          <p:nvPr/>
        </p:nvSpPr>
        <p:spPr bwMode="auto">
          <a:xfrm flipH="1">
            <a:off x="6781800" y="4495800"/>
            <a:ext cx="533400" cy="5334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x</a:t>
            </a:r>
            <a:r>
              <a:rPr lang="en-US" baseline="-25000"/>
              <a:t>2</a:t>
            </a:r>
          </a:p>
        </p:txBody>
      </p:sp>
      <p:sp>
        <p:nvSpPr>
          <p:cNvPr id="1047582" name="Oval 30"/>
          <p:cNvSpPr>
            <a:spLocks noChangeArrowheads="1"/>
          </p:cNvSpPr>
          <p:nvPr/>
        </p:nvSpPr>
        <p:spPr bwMode="auto">
          <a:xfrm>
            <a:off x="6096000" y="2514600"/>
            <a:ext cx="533400" cy="5334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583" name="Line 31"/>
          <p:cNvSpPr>
            <a:spLocks noChangeShapeType="1"/>
          </p:cNvSpPr>
          <p:nvPr/>
        </p:nvSpPr>
        <p:spPr bwMode="auto">
          <a:xfrm flipH="1" flipV="1">
            <a:off x="6477000" y="3048000"/>
            <a:ext cx="4572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7584" name="Line 32"/>
          <p:cNvSpPr>
            <a:spLocks noChangeShapeType="1"/>
          </p:cNvSpPr>
          <p:nvPr/>
        </p:nvSpPr>
        <p:spPr bwMode="auto">
          <a:xfrm flipV="1">
            <a:off x="5791200" y="3048000"/>
            <a:ext cx="45720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7585" name="Oval 33"/>
          <p:cNvSpPr>
            <a:spLocks noChangeArrowheads="1"/>
          </p:cNvSpPr>
          <p:nvPr/>
        </p:nvSpPr>
        <p:spPr bwMode="auto">
          <a:xfrm>
            <a:off x="5410200" y="4495800"/>
            <a:ext cx="533400" cy="5334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x</a:t>
            </a:r>
            <a:r>
              <a:rPr lang="en-US" baseline="-25000"/>
              <a:t>1</a:t>
            </a:r>
          </a:p>
        </p:txBody>
      </p:sp>
      <p:sp>
        <p:nvSpPr>
          <p:cNvPr id="1047587" name="Text Box 35"/>
          <p:cNvSpPr txBox="1">
            <a:spLocks noChangeArrowheads="1"/>
          </p:cNvSpPr>
          <p:nvPr/>
        </p:nvSpPr>
        <p:spPr bwMode="auto">
          <a:xfrm>
            <a:off x="6781800" y="3733800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w</a:t>
            </a:r>
            <a:r>
              <a:rPr lang="en-US" sz="2000" baseline="-25000"/>
              <a:t>2</a:t>
            </a:r>
            <a:r>
              <a:rPr lang="en-US" sz="2000"/>
              <a:t>=1</a:t>
            </a:r>
          </a:p>
        </p:txBody>
      </p:sp>
      <p:sp>
        <p:nvSpPr>
          <p:cNvPr id="1047588" name="Text Box 36"/>
          <p:cNvSpPr txBox="1">
            <a:spLocks noChangeArrowheads="1"/>
          </p:cNvSpPr>
          <p:nvPr/>
        </p:nvSpPr>
        <p:spPr bwMode="auto">
          <a:xfrm>
            <a:off x="5257800" y="3733800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w</a:t>
            </a:r>
            <a:r>
              <a:rPr lang="en-US" sz="2000" baseline="-25000"/>
              <a:t>1</a:t>
            </a:r>
            <a:r>
              <a:rPr lang="en-US" sz="2000"/>
              <a:t>=1</a:t>
            </a:r>
          </a:p>
        </p:txBody>
      </p:sp>
      <p:sp>
        <p:nvSpPr>
          <p:cNvPr id="1047589" name="Text Box 37"/>
          <p:cNvSpPr txBox="1">
            <a:spLocks noChangeArrowheads="1"/>
          </p:cNvSpPr>
          <p:nvPr/>
        </p:nvSpPr>
        <p:spPr bwMode="auto">
          <a:xfrm>
            <a:off x="4572000" y="2825750"/>
            <a:ext cx="974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w</a:t>
            </a:r>
            <a:r>
              <a:rPr lang="en-US" sz="2000" baseline="-25000"/>
              <a:t>0</a:t>
            </a:r>
            <a:r>
              <a:rPr lang="en-US" sz="2000"/>
              <a:t>= 0.5</a:t>
            </a:r>
          </a:p>
        </p:txBody>
      </p:sp>
      <p:sp>
        <p:nvSpPr>
          <p:cNvPr id="1047590" name="Line 38"/>
          <p:cNvSpPr>
            <a:spLocks noChangeShapeType="1"/>
          </p:cNvSpPr>
          <p:nvPr/>
        </p:nvSpPr>
        <p:spPr bwMode="auto">
          <a:xfrm flipV="1">
            <a:off x="4800600" y="2895600"/>
            <a:ext cx="1295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7591" name="Rectangle 39"/>
          <p:cNvSpPr>
            <a:spLocks noChangeArrowheads="1"/>
          </p:cNvSpPr>
          <p:nvPr/>
        </p:nvSpPr>
        <p:spPr bwMode="auto">
          <a:xfrm>
            <a:off x="4495800" y="35052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-1</a:t>
            </a:r>
            <a:endParaRPr lang="en-US" baseline="-25000"/>
          </a:p>
        </p:txBody>
      </p:sp>
      <p:graphicFrame>
        <p:nvGraphicFramePr>
          <p:cNvPr id="1047592" name="Object 40"/>
          <p:cNvGraphicFramePr>
            <a:graphicFrameLocks noChangeAspect="1"/>
          </p:cNvGraphicFramePr>
          <p:nvPr/>
        </p:nvGraphicFramePr>
        <p:xfrm>
          <a:off x="1905000" y="5943600"/>
          <a:ext cx="1566863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3" name="Equation" r:id="rId3" imgW="952200" imgH="444240" progId="Equation.3">
                  <p:embed/>
                </p:oleObj>
              </mc:Choice>
              <mc:Fallback>
                <p:oleObj name="Equation" r:id="rId3" imgW="952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943600"/>
                        <a:ext cx="1566863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7593" name="Group 41"/>
          <p:cNvGrpSpPr>
            <a:grpSpLocks/>
          </p:cNvGrpSpPr>
          <p:nvPr/>
        </p:nvGrpSpPr>
        <p:grpSpPr bwMode="auto">
          <a:xfrm>
            <a:off x="1447800" y="5105400"/>
            <a:ext cx="2514600" cy="1600200"/>
            <a:chOff x="3888" y="2928"/>
            <a:chExt cx="1584" cy="1008"/>
          </a:xfrm>
        </p:grpSpPr>
        <p:sp>
          <p:nvSpPr>
            <p:cNvPr id="1047594" name="Text Box 42"/>
            <p:cNvSpPr txBox="1">
              <a:spLocks noChangeArrowheads="1"/>
            </p:cNvSpPr>
            <p:nvPr/>
          </p:nvSpPr>
          <p:spPr bwMode="auto">
            <a:xfrm>
              <a:off x="3888" y="2976"/>
              <a:ext cx="1584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Activation of </a:t>
              </a:r>
            </a:p>
            <a:p>
              <a:pPr algn="ctr"/>
              <a:r>
                <a:rPr lang="en-US" sz="2000"/>
                <a:t>threshold units when:  </a:t>
              </a:r>
            </a:p>
            <a:p>
              <a:pPr algn="ctr"/>
              <a:endParaRPr lang="en-US" sz="2000"/>
            </a:p>
          </p:txBody>
        </p:sp>
        <p:sp>
          <p:nvSpPr>
            <p:cNvPr id="1047595" name="Rectangle 43"/>
            <p:cNvSpPr>
              <a:spLocks noChangeArrowheads="1"/>
            </p:cNvSpPr>
            <p:nvPr/>
          </p:nvSpPr>
          <p:spPr bwMode="auto">
            <a:xfrm>
              <a:off x="3888" y="2928"/>
              <a:ext cx="1584" cy="10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7596" name="Text Box 44"/>
          <p:cNvSpPr txBox="1">
            <a:spLocks noChangeArrowheads="1"/>
          </p:cNvSpPr>
          <p:nvPr/>
        </p:nvSpPr>
        <p:spPr bwMode="auto">
          <a:xfrm>
            <a:off x="4937125" y="5527675"/>
            <a:ext cx="2695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What should W</a:t>
            </a:r>
            <a:r>
              <a:rPr lang="en-US" baseline="-25000"/>
              <a:t>0</a:t>
            </a:r>
            <a:r>
              <a:rPr lang="en-US"/>
              <a:t> be?</a:t>
            </a:r>
          </a:p>
        </p:txBody>
      </p:sp>
      <p:sp>
        <p:nvSpPr>
          <p:cNvPr id="1047597" name="Text Box 45"/>
          <p:cNvSpPr txBox="1">
            <a:spLocks noChangeArrowheads="1"/>
          </p:cNvSpPr>
          <p:nvPr/>
        </p:nvSpPr>
        <p:spPr bwMode="auto">
          <a:xfrm>
            <a:off x="4800600" y="236220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w</a:t>
            </a:r>
            <a:r>
              <a:rPr lang="en-US" baseline="-25000"/>
              <a:t>0</a:t>
            </a:r>
            <a:r>
              <a:rPr lang="en-US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39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589" grpId="0"/>
      <p:bldP spid="1047596" grpId="0"/>
      <p:bldP spid="10475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304800"/>
            <a:ext cx="6354762" cy="1143000"/>
          </a:xfrm>
        </p:spPr>
        <p:txBody>
          <a:bodyPr/>
          <a:lstStyle/>
          <a:p>
            <a:r>
              <a:rPr lang="en-US" dirty="0"/>
              <a:t>Inverter</a:t>
            </a:r>
          </a:p>
        </p:txBody>
      </p:sp>
      <p:graphicFrame>
        <p:nvGraphicFramePr>
          <p:cNvPr id="1046531" name="Group 3"/>
          <p:cNvGraphicFramePr>
            <a:graphicFrameLocks noGrp="1"/>
          </p:cNvGraphicFramePr>
          <p:nvPr/>
        </p:nvGraphicFramePr>
        <p:xfrm>
          <a:off x="1447800" y="2286000"/>
          <a:ext cx="1752600" cy="1173163"/>
        </p:xfrm>
        <a:graphic>
          <a:graphicData uri="http://schemas.openxmlformats.org/drawingml/2006/table">
            <a:tbl>
              <a:tblPr/>
              <a:tblGrid>
                <a:gridCol w="849313"/>
                <a:gridCol w="903287"/>
              </a:tblGrid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input x1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46545" name="Oval 17"/>
          <p:cNvSpPr>
            <a:spLocks noChangeArrowheads="1"/>
          </p:cNvSpPr>
          <p:nvPr/>
        </p:nvSpPr>
        <p:spPr bwMode="auto">
          <a:xfrm>
            <a:off x="6096000" y="2514600"/>
            <a:ext cx="533400" cy="5334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6546" name="Line 18"/>
          <p:cNvSpPr>
            <a:spLocks noChangeShapeType="1"/>
          </p:cNvSpPr>
          <p:nvPr/>
        </p:nvSpPr>
        <p:spPr bwMode="auto">
          <a:xfrm flipH="1" flipV="1">
            <a:off x="6324600" y="30480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6547" name="Oval 19"/>
          <p:cNvSpPr>
            <a:spLocks noChangeArrowheads="1"/>
          </p:cNvSpPr>
          <p:nvPr/>
        </p:nvSpPr>
        <p:spPr bwMode="auto">
          <a:xfrm>
            <a:off x="6096000" y="4419600"/>
            <a:ext cx="533400" cy="533400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x</a:t>
            </a:r>
            <a:r>
              <a:rPr lang="en-US" baseline="-25000"/>
              <a:t>1</a:t>
            </a:r>
          </a:p>
        </p:txBody>
      </p:sp>
      <p:grpSp>
        <p:nvGrpSpPr>
          <p:cNvPr id="1046548" name="Group 20"/>
          <p:cNvGrpSpPr>
            <a:grpSpLocks/>
          </p:cNvGrpSpPr>
          <p:nvPr/>
        </p:nvGrpSpPr>
        <p:grpSpPr bwMode="auto">
          <a:xfrm>
            <a:off x="4495800" y="2819400"/>
            <a:ext cx="2828925" cy="1228725"/>
            <a:chOff x="2832" y="1776"/>
            <a:chExt cx="1782" cy="774"/>
          </a:xfrm>
        </p:grpSpPr>
        <p:sp>
          <p:nvSpPr>
            <p:cNvPr id="1046549" name="Text Box 21"/>
            <p:cNvSpPr txBox="1">
              <a:spLocks noChangeArrowheads="1"/>
            </p:cNvSpPr>
            <p:nvPr/>
          </p:nvSpPr>
          <p:spPr bwMode="auto">
            <a:xfrm>
              <a:off x="4032" y="2300"/>
              <a:ext cx="5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w</a:t>
              </a:r>
              <a:r>
                <a:rPr lang="en-US" sz="2000" baseline="-25000"/>
                <a:t>1</a:t>
              </a:r>
              <a:r>
                <a:rPr lang="en-US" sz="2000"/>
                <a:t>= </a:t>
              </a:r>
              <a:r>
                <a:rPr lang="en-US" sz="2000">
                  <a:latin typeface="Symbol" charset="0"/>
                </a:rPr>
                <a:t>-</a:t>
              </a:r>
              <a:r>
                <a:rPr lang="en-US" sz="2000"/>
                <a:t>1</a:t>
              </a:r>
            </a:p>
          </p:txBody>
        </p:sp>
        <p:sp>
          <p:nvSpPr>
            <p:cNvPr id="1046550" name="Line 22"/>
            <p:cNvSpPr>
              <a:spLocks noChangeShapeType="1"/>
            </p:cNvSpPr>
            <p:nvPr/>
          </p:nvSpPr>
          <p:spPr bwMode="auto">
            <a:xfrm flipV="1">
              <a:off x="3024" y="1824"/>
              <a:ext cx="816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46551" name="Rectangle 23"/>
            <p:cNvSpPr>
              <a:spLocks noChangeArrowheads="1"/>
            </p:cNvSpPr>
            <p:nvPr/>
          </p:nvSpPr>
          <p:spPr bwMode="auto">
            <a:xfrm>
              <a:off x="2832" y="2208"/>
              <a:ext cx="27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/>
                <a:t>-1</a:t>
              </a:r>
              <a:endParaRPr lang="en-US" baseline="-25000" dirty="0"/>
            </a:p>
          </p:txBody>
        </p:sp>
        <p:sp>
          <p:nvSpPr>
            <p:cNvPr id="1046552" name="Text Box 24"/>
            <p:cNvSpPr txBox="1">
              <a:spLocks noChangeArrowheads="1"/>
            </p:cNvSpPr>
            <p:nvPr/>
          </p:nvSpPr>
          <p:spPr bwMode="auto">
            <a:xfrm>
              <a:off x="2928" y="1776"/>
              <a:ext cx="66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dirty="0"/>
                <a:t>w</a:t>
              </a:r>
              <a:r>
                <a:rPr lang="en-US" sz="2000" baseline="-25000" dirty="0"/>
                <a:t>0</a:t>
              </a:r>
              <a:r>
                <a:rPr lang="en-US" sz="2000" dirty="0"/>
                <a:t>= -</a:t>
              </a:r>
              <a:r>
                <a:rPr lang="en-US" sz="2000" dirty="0">
                  <a:latin typeface="Symbol" charset="0"/>
                </a:rPr>
                <a:t>0.5</a:t>
              </a:r>
              <a:endParaRPr lang="en-US" sz="2000" dirty="0"/>
            </a:p>
          </p:txBody>
        </p:sp>
      </p:grpSp>
      <p:graphicFrame>
        <p:nvGraphicFramePr>
          <p:cNvPr id="1046553" name="Object 25"/>
          <p:cNvGraphicFramePr>
            <a:graphicFrameLocks noChangeAspect="1"/>
          </p:cNvGraphicFramePr>
          <p:nvPr/>
        </p:nvGraphicFramePr>
        <p:xfrm>
          <a:off x="1524000" y="5486400"/>
          <a:ext cx="1566863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8" name="Equation" r:id="rId4" imgW="952200" imgH="444240" progId="Equation.3">
                  <p:embed/>
                </p:oleObj>
              </mc:Choice>
              <mc:Fallback>
                <p:oleObj name="Equation" r:id="rId4" imgW="952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86400"/>
                        <a:ext cx="1566863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6554" name="Group 26"/>
          <p:cNvGrpSpPr>
            <a:grpSpLocks/>
          </p:cNvGrpSpPr>
          <p:nvPr/>
        </p:nvGrpSpPr>
        <p:grpSpPr bwMode="auto">
          <a:xfrm>
            <a:off x="1066800" y="4648200"/>
            <a:ext cx="2514600" cy="1600200"/>
            <a:chOff x="3888" y="2928"/>
            <a:chExt cx="1584" cy="1008"/>
          </a:xfrm>
        </p:grpSpPr>
        <p:sp>
          <p:nvSpPr>
            <p:cNvPr id="1046555" name="Text Box 27"/>
            <p:cNvSpPr txBox="1">
              <a:spLocks noChangeArrowheads="1"/>
            </p:cNvSpPr>
            <p:nvPr/>
          </p:nvSpPr>
          <p:spPr bwMode="auto">
            <a:xfrm>
              <a:off x="3888" y="2976"/>
              <a:ext cx="1584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Activation of </a:t>
              </a:r>
            </a:p>
            <a:p>
              <a:pPr algn="ctr"/>
              <a:r>
                <a:rPr lang="en-US" sz="2000"/>
                <a:t>threshold units when:  </a:t>
              </a:r>
            </a:p>
            <a:p>
              <a:pPr algn="ctr"/>
              <a:endParaRPr lang="en-US" sz="2000"/>
            </a:p>
          </p:txBody>
        </p:sp>
        <p:sp>
          <p:nvSpPr>
            <p:cNvPr id="1046556" name="Rectangle 28"/>
            <p:cNvSpPr>
              <a:spLocks noChangeArrowheads="1"/>
            </p:cNvSpPr>
            <p:nvPr/>
          </p:nvSpPr>
          <p:spPr bwMode="auto">
            <a:xfrm>
              <a:off x="3888" y="2928"/>
              <a:ext cx="1584" cy="100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96903" y="2667000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6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460500"/>
            <a:ext cx="84201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58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>
                <a:ea typeface="Gulim" charset="0"/>
                <a:cs typeface="Gulim" charset="0"/>
              </a:rPr>
              <a:t>Network Structures</a:t>
            </a:r>
          </a:p>
        </p:txBody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ko-KR">
                <a:solidFill>
                  <a:schemeClr val="accent2"/>
                </a:solidFill>
                <a:ea typeface="Gulim" charset="0"/>
                <a:cs typeface="Gulim" charset="0"/>
              </a:rPr>
              <a:t>Acyclic or Feed-forward networks</a:t>
            </a:r>
          </a:p>
          <a:p>
            <a:r>
              <a:rPr lang="en-US" altLang="ko-KR">
                <a:solidFill>
                  <a:schemeClr val="accent2"/>
                </a:solidFill>
                <a:ea typeface="Gulim" charset="0"/>
                <a:cs typeface="Gulim" charset="0"/>
              </a:rPr>
              <a:t>	</a:t>
            </a:r>
            <a:r>
              <a:rPr lang="en-US" altLang="ko-KR">
                <a:ea typeface="Gulim" charset="0"/>
                <a:cs typeface="Gulim" charset="0"/>
              </a:rPr>
              <a:t>Activation flows from input layer to</a:t>
            </a:r>
          </a:p>
          <a:p>
            <a:r>
              <a:rPr lang="en-US" altLang="ko-KR">
                <a:ea typeface="Gulim" charset="0"/>
                <a:cs typeface="Gulim" charset="0"/>
              </a:rPr>
              <a:t>	output layer</a:t>
            </a:r>
          </a:p>
          <a:p>
            <a:pPr lvl="1"/>
            <a:r>
              <a:rPr lang="en-US" altLang="ko-KR">
                <a:ea typeface="Gulim" charset="0"/>
                <a:cs typeface="Gulim" charset="0"/>
              </a:rPr>
              <a:t>single-layer perceptrons</a:t>
            </a:r>
          </a:p>
          <a:p>
            <a:pPr lvl="1"/>
            <a:r>
              <a:rPr lang="en-US" altLang="ko-KR">
                <a:ea typeface="Gulim" charset="0"/>
                <a:cs typeface="Gulim" charset="0"/>
              </a:rPr>
              <a:t>multi-layer perceptrons</a:t>
            </a:r>
          </a:p>
          <a:p>
            <a:endParaRPr lang="en-US" altLang="ko-KR">
              <a:ea typeface="Gulim" charset="0"/>
              <a:cs typeface="Gulim" charset="0"/>
            </a:endParaRPr>
          </a:p>
          <a:p>
            <a:endParaRPr lang="en-US" altLang="ko-KR">
              <a:solidFill>
                <a:schemeClr val="accent2"/>
              </a:solidFill>
              <a:ea typeface="Gulim" charset="0"/>
              <a:cs typeface="Gulim" charset="0"/>
            </a:endParaRPr>
          </a:p>
          <a:p>
            <a:r>
              <a:rPr lang="en-US" altLang="ko-KR">
                <a:solidFill>
                  <a:schemeClr val="accent2"/>
                </a:solidFill>
                <a:ea typeface="Gulim" charset="0"/>
                <a:cs typeface="Gulim" charset="0"/>
              </a:rPr>
              <a:t>Recurrent networks</a:t>
            </a:r>
          </a:p>
          <a:p>
            <a:pPr lvl="1"/>
            <a:r>
              <a:rPr lang="en-US" altLang="ko-KR">
                <a:ea typeface="Gulim" charset="0"/>
                <a:cs typeface="Gulim" charset="0"/>
              </a:rPr>
              <a:t>Feed the outputs back into own inputs</a:t>
            </a:r>
          </a:p>
          <a:p>
            <a:pPr lvl="2">
              <a:buFont typeface="Wingdings" charset="0"/>
              <a:buChar char="à"/>
            </a:pPr>
            <a:r>
              <a:rPr lang="en-US" altLang="ko-KR" sz="2000">
                <a:ea typeface="Gulim" charset="0"/>
                <a:cs typeface="Gulim" charset="0"/>
                <a:sym typeface="Wingdings" charset="0"/>
              </a:rPr>
              <a:t>Network is a dynamical system </a:t>
            </a:r>
          </a:p>
          <a:p>
            <a:pPr lvl="2">
              <a:buFont typeface="Wingdings" charset="0"/>
              <a:buNone/>
            </a:pPr>
            <a:r>
              <a:rPr lang="en-US" altLang="ko-KR" sz="2000">
                <a:ea typeface="Gulim" charset="0"/>
                <a:cs typeface="Gulim" charset="0"/>
                <a:sym typeface="Wingdings" charset="0"/>
              </a:rPr>
              <a:t>(stable state, oscillations, chaotic behavior)</a:t>
            </a:r>
          </a:p>
          <a:p>
            <a:pPr lvl="2">
              <a:buFont typeface="Wingdings" charset="0"/>
              <a:buChar char="à"/>
            </a:pPr>
            <a:r>
              <a:rPr lang="en-US" altLang="ko-KR" sz="2000">
                <a:ea typeface="Gulim" charset="0"/>
                <a:cs typeface="Gulim" charset="0"/>
              </a:rPr>
              <a:t>Response of the network depends on initial state</a:t>
            </a:r>
          </a:p>
          <a:p>
            <a:pPr lvl="1"/>
            <a:r>
              <a:rPr lang="en-US" altLang="ko-KR">
                <a:ea typeface="Gulim" charset="0"/>
                <a:cs typeface="Gulim" charset="0"/>
              </a:rPr>
              <a:t>Can support short-term memory</a:t>
            </a:r>
          </a:p>
          <a:p>
            <a:pPr lvl="1"/>
            <a:r>
              <a:rPr lang="en-US" altLang="ko-KR">
                <a:ea typeface="Gulim" charset="0"/>
                <a:cs typeface="Gulim" charset="0"/>
              </a:rPr>
              <a:t>More difficult to understand</a:t>
            </a:r>
          </a:p>
          <a:p>
            <a:endParaRPr lang="en-US" altLang="ko-KR">
              <a:ea typeface="Gulim" charset="0"/>
              <a:cs typeface="Gulim" charset="0"/>
            </a:endParaRPr>
          </a:p>
        </p:txBody>
      </p:sp>
      <p:pic>
        <p:nvPicPr>
          <p:cNvPr id="1026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4114800"/>
            <a:ext cx="1909762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6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916113"/>
            <a:ext cx="2952750" cy="216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6056" name="Rectangle 8"/>
          <p:cNvSpPr>
            <a:spLocks noChangeArrowheads="1"/>
          </p:cNvSpPr>
          <p:nvPr/>
        </p:nvSpPr>
        <p:spPr bwMode="auto">
          <a:xfrm>
            <a:off x="1219200" y="3733800"/>
            <a:ext cx="4381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smtClean="0">
                <a:solidFill>
                  <a:srgbClr val="000000"/>
                </a:solidFill>
              </a:rPr>
              <a:t>Feed-forward networks </a:t>
            </a:r>
            <a:r>
              <a:rPr lang="en-US" sz="1800" smtClean="0">
                <a:solidFill>
                  <a:srgbClr val="FF0000"/>
                </a:solidFill>
              </a:rPr>
              <a:t>implement functions, </a:t>
            </a:r>
          </a:p>
          <a:p>
            <a:pPr algn="ctr"/>
            <a:r>
              <a:rPr lang="en-US" sz="1800" smtClean="0">
                <a:solidFill>
                  <a:srgbClr val="FF0000"/>
                </a:solidFill>
              </a:rPr>
              <a:t>have no internal state (only weights)</a:t>
            </a:r>
            <a:r>
              <a:rPr lang="en-US" sz="180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26057" name="Rectangle 9"/>
          <p:cNvSpPr>
            <a:spLocks noChangeArrowheads="1"/>
          </p:cNvSpPr>
          <p:nvPr/>
        </p:nvSpPr>
        <p:spPr bwMode="auto">
          <a:xfrm>
            <a:off x="685800" y="1828800"/>
            <a:ext cx="5029200" cy="2514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6059" name="Text Box 11"/>
          <p:cNvSpPr txBox="1">
            <a:spLocks noChangeArrowheads="1"/>
          </p:cNvSpPr>
          <p:nvPr/>
        </p:nvSpPr>
        <p:spPr bwMode="auto">
          <a:xfrm>
            <a:off x="4495800" y="1828800"/>
            <a:ext cx="109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Our focus</a:t>
            </a:r>
          </a:p>
        </p:txBody>
      </p:sp>
      <p:sp>
        <p:nvSpPr>
          <p:cNvPr id="1026062" name="Rectangle 14"/>
          <p:cNvSpPr>
            <a:spLocks noChangeArrowheads="1"/>
          </p:cNvSpPr>
          <p:nvPr/>
        </p:nvSpPr>
        <p:spPr bwMode="auto">
          <a:xfrm>
            <a:off x="685800" y="4419600"/>
            <a:ext cx="6400800" cy="2438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7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56" grpId="0"/>
      <p:bldP spid="1026059" grpId="0"/>
      <p:bldP spid="10260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Recurrent Networks</a:t>
            </a:r>
          </a:p>
        </p:txBody>
      </p:sp>
      <p:sp>
        <p:nvSpPr>
          <p:cNvPr id="103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capture internal state (activation keeps going around);</a:t>
            </a:r>
          </a:p>
          <a:p>
            <a:r>
              <a:rPr lang="en-US">
                <a:sym typeface="Wingdings" charset="0"/>
              </a:rPr>
              <a:t>	 more complex agents.</a:t>
            </a:r>
          </a:p>
          <a:p>
            <a:endParaRPr lang="en-US">
              <a:sym typeface="Wingdings" charset="0"/>
            </a:endParaRPr>
          </a:p>
          <a:p>
            <a:r>
              <a:rPr lang="en-US"/>
              <a:t>Brain cannot be a just a feed-forward network!</a:t>
            </a:r>
          </a:p>
          <a:p>
            <a:r>
              <a:rPr lang="en-US"/>
              <a:t>Brain has many feed-back connections and cycles</a:t>
            </a:r>
          </a:p>
          <a:p>
            <a:r>
              <a:rPr lang="en-US"/>
              <a:t>			 </a:t>
            </a:r>
            <a:r>
              <a:rPr lang="en-US">
                <a:sym typeface="Wingdings" charset="0"/>
              </a:rPr>
              <a:t> </a:t>
            </a:r>
            <a:r>
              <a:rPr lang="en-US">
                <a:solidFill>
                  <a:schemeClr val="accent2"/>
                </a:solidFill>
                <a:sym typeface="Wingdings" charset="0"/>
              </a:rPr>
              <a:t>brain is a recurrent network!</a:t>
            </a:r>
          </a:p>
        </p:txBody>
      </p:sp>
      <p:sp>
        <p:nvSpPr>
          <p:cNvPr id="1030149" name="Text Box 5"/>
          <p:cNvSpPr txBox="1">
            <a:spLocks noChangeArrowheads="1"/>
          </p:cNvSpPr>
          <p:nvPr/>
        </p:nvSpPr>
        <p:spPr bwMode="auto">
          <a:xfrm>
            <a:off x="1143000" y="3581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152" name="Text Box 8"/>
          <p:cNvSpPr txBox="1">
            <a:spLocks noChangeArrowheads="1"/>
          </p:cNvSpPr>
          <p:nvPr/>
        </p:nvSpPr>
        <p:spPr bwMode="auto">
          <a:xfrm>
            <a:off x="1143000" y="4267200"/>
            <a:ext cx="34893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Two key examples: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	Hopfield networks:</a:t>
            </a:r>
          </a:p>
          <a:p>
            <a:endParaRPr lang="en-US" sz="2000" dirty="0" smtClean="0">
              <a:solidFill>
                <a:srgbClr val="000000"/>
              </a:solidFill>
              <a:sym typeface="Wingdings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sym typeface="Wingdings" charset="0"/>
              </a:rPr>
              <a:t>	Boltzmann Machines</a:t>
            </a:r>
            <a:r>
              <a:rPr lang="en-US" dirty="0" smtClean="0">
                <a:solidFill>
                  <a:srgbClr val="000000"/>
                </a:solidFill>
                <a:sym typeface="Wingdings" charset="0"/>
              </a:rPr>
              <a:t>  .</a:t>
            </a:r>
          </a:p>
        </p:txBody>
      </p:sp>
    </p:spTree>
    <p:extLst>
      <p:ext uri="{BB962C8B-B14F-4D97-AF65-F5344CB8AC3E}">
        <p14:creationId xmlns:p14="http://schemas.microsoft.com/office/powerpoint/2010/main" val="1729243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1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Feed-forward Network:</a:t>
            </a:r>
            <a:br>
              <a:rPr lang="en-US"/>
            </a:br>
            <a:r>
              <a:rPr lang="en-US"/>
              <a:t>Represents a function of Its Input </a:t>
            </a:r>
          </a:p>
        </p:txBody>
      </p:sp>
      <p:pic>
        <p:nvPicPr>
          <p:cNvPr id="115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4191000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2004" name="Text Box 4"/>
          <p:cNvSpPr txBox="1">
            <a:spLocks noChangeArrowheads="1"/>
          </p:cNvSpPr>
          <p:nvPr/>
        </p:nvSpPr>
        <p:spPr bwMode="auto">
          <a:xfrm>
            <a:off x="2514600" y="1866900"/>
            <a:ext cx="1697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3333CC"/>
                </a:solidFill>
              </a:rPr>
              <a:t>Two hidden units</a:t>
            </a:r>
          </a:p>
        </p:txBody>
      </p:sp>
      <p:sp>
        <p:nvSpPr>
          <p:cNvPr id="1152005" name="Text Box 5"/>
          <p:cNvSpPr txBox="1">
            <a:spLocks noChangeArrowheads="1"/>
          </p:cNvSpPr>
          <p:nvPr/>
        </p:nvSpPr>
        <p:spPr bwMode="auto">
          <a:xfrm>
            <a:off x="838200" y="186690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3333CC"/>
                </a:solidFill>
              </a:rPr>
              <a:t>Two input  units</a:t>
            </a:r>
          </a:p>
        </p:txBody>
      </p:sp>
      <p:sp>
        <p:nvSpPr>
          <p:cNvPr id="1152006" name="Text Box 6"/>
          <p:cNvSpPr txBox="1">
            <a:spLocks noChangeArrowheads="1"/>
          </p:cNvSpPr>
          <p:nvPr/>
        </p:nvSpPr>
        <p:spPr bwMode="auto">
          <a:xfrm>
            <a:off x="4419600" y="1866900"/>
            <a:ext cx="1230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3333CC"/>
                </a:solidFill>
              </a:rPr>
              <a:t>One Output</a:t>
            </a:r>
          </a:p>
        </p:txBody>
      </p:sp>
      <p:sp>
        <p:nvSpPr>
          <p:cNvPr id="1152007" name="Text Box 7"/>
          <p:cNvSpPr txBox="1">
            <a:spLocks noChangeArrowheads="1"/>
          </p:cNvSpPr>
          <p:nvPr/>
        </p:nvSpPr>
        <p:spPr bwMode="auto">
          <a:xfrm>
            <a:off x="1577486" y="5867400"/>
            <a:ext cx="57937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By </a:t>
            </a:r>
            <a:r>
              <a:rPr lang="en-US" sz="2000" b="1" dirty="0" smtClean="0">
                <a:solidFill>
                  <a:srgbClr val="FF0000"/>
                </a:solidFill>
              </a:rPr>
              <a:t>adjusting the weights</a:t>
            </a:r>
            <a:r>
              <a:rPr lang="en-US" sz="2000" b="1" dirty="0" smtClean="0">
                <a:solidFill>
                  <a:srgbClr val="000000"/>
                </a:solidFill>
              </a:rPr>
              <a:t> we get </a:t>
            </a:r>
            <a:r>
              <a:rPr lang="en-US" sz="2000" b="1" dirty="0" smtClean="0">
                <a:solidFill>
                  <a:srgbClr val="FF0000"/>
                </a:solidFill>
              </a:rPr>
              <a:t>different functions</a:t>
            </a:r>
            <a:r>
              <a:rPr lang="en-US" sz="2000" b="1" dirty="0" smtClean="0">
                <a:solidFill>
                  <a:srgbClr val="000000"/>
                </a:solidFill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that is how </a:t>
            </a:r>
            <a:r>
              <a:rPr lang="en-US" sz="2000" b="1" dirty="0" smtClean="0">
                <a:solidFill>
                  <a:srgbClr val="FF0000"/>
                </a:solidFill>
              </a:rPr>
              <a:t>learning is done in neural networks</a:t>
            </a:r>
            <a:r>
              <a:rPr lang="en-US" sz="2000" b="1" dirty="0" smtClean="0">
                <a:solidFill>
                  <a:srgbClr val="000000"/>
                </a:solidFill>
              </a:rPr>
              <a:t>! </a:t>
            </a:r>
          </a:p>
        </p:txBody>
      </p:sp>
      <p:sp>
        <p:nvSpPr>
          <p:cNvPr id="1152008" name="Text Box 8"/>
          <p:cNvSpPr txBox="1">
            <a:spLocks noChangeArrowheads="1"/>
          </p:cNvSpPr>
          <p:nvPr/>
        </p:nvSpPr>
        <p:spPr bwMode="auto">
          <a:xfrm>
            <a:off x="5943600" y="2590800"/>
            <a:ext cx="29591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smtClean="0">
                <a:solidFill>
                  <a:srgbClr val="000000"/>
                </a:solidFill>
              </a:rPr>
              <a:t>Each unit receives input only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</a:rPr>
              <a:t> from units in the </a:t>
            </a:r>
            <a:r>
              <a:rPr lang="en-US" sz="1800" smtClean="0">
                <a:solidFill>
                  <a:srgbClr val="FF0000"/>
                </a:solidFill>
              </a:rPr>
              <a:t>immediately</a:t>
            </a:r>
          </a:p>
          <a:p>
            <a:pPr algn="ctr"/>
            <a:r>
              <a:rPr lang="en-US" sz="1800" smtClean="0">
                <a:solidFill>
                  <a:srgbClr val="FF0000"/>
                </a:solidFill>
              </a:rPr>
              <a:t> preceding layer</a:t>
            </a:r>
            <a:r>
              <a:rPr lang="en-US" sz="180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152011" name="Rectangle 11"/>
          <p:cNvSpPr>
            <a:spLocks noChangeArrowheads="1"/>
          </p:cNvSpPr>
          <p:nvPr/>
        </p:nvSpPr>
        <p:spPr bwMode="auto">
          <a:xfrm>
            <a:off x="0" y="4114800"/>
            <a:ext cx="8396288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000000"/>
                </a:solidFill>
                <a:sym typeface="Wingdings" charset="0"/>
              </a:rPr>
              <a:t>Given an </a:t>
            </a:r>
            <a:r>
              <a:rPr lang="en-US" sz="1800" smtClean="0">
                <a:solidFill>
                  <a:srgbClr val="3333CC"/>
                </a:solidFill>
                <a:sym typeface="Wingdings" charset="0"/>
              </a:rPr>
              <a:t>input vector x = (x</a:t>
            </a:r>
            <a:r>
              <a:rPr lang="en-US" sz="1800" baseline="-25000" smtClean="0">
                <a:solidFill>
                  <a:srgbClr val="3333CC"/>
                </a:solidFill>
                <a:sym typeface="Wingdings" charset="0"/>
              </a:rPr>
              <a:t>1</a:t>
            </a:r>
            <a:r>
              <a:rPr lang="en-US" sz="1800" smtClean="0">
                <a:solidFill>
                  <a:srgbClr val="3333CC"/>
                </a:solidFill>
                <a:sym typeface="Wingdings" charset="0"/>
              </a:rPr>
              <a:t>,x</a:t>
            </a:r>
            <a:r>
              <a:rPr lang="en-US" sz="1800" baseline="-25000" smtClean="0">
                <a:solidFill>
                  <a:srgbClr val="3333CC"/>
                </a:solidFill>
                <a:sym typeface="Wingdings" charset="0"/>
              </a:rPr>
              <a:t>2</a:t>
            </a:r>
            <a:r>
              <a:rPr lang="en-US" sz="1800" smtClean="0">
                <a:solidFill>
                  <a:srgbClr val="3333CC"/>
                </a:solidFill>
                <a:sym typeface="Wingdings" charset="0"/>
              </a:rPr>
              <a:t>),</a:t>
            </a:r>
            <a:r>
              <a:rPr lang="en-US" sz="1800" smtClean="0">
                <a:solidFill>
                  <a:srgbClr val="000000"/>
                </a:solidFill>
                <a:sym typeface="Wingdings" charset="0"/>
              </a:rPr>
              <a:t> the activations of the </a:t>
            </a:r>
            <a:r>
              <a:rPr lang="en-US" sz="1800" smtClean="0">
                <a:solidFill>
                  <a:srgbClr val="3333CC"/>
                </a:solidFill>
                <a:sym typeface="Wingdings" charset="0"/>
              </a:rPr>
              <a:t>input units are set to values of the </a:t>
            </a:r>
          </a:p>
          <a:p>
            <a:r>
              <a:rPr lang="en-US" sz="1800" smtClean="0">
                <a:solidFill>
                  <a:srgbClr val="3333CC"/>
                </a:solidFill>
                <a:sym typeface="Wingdings" charset="0"/>
              </a:rPr>
              <a:t>input vector, i.e., (a</a:t>
            </a:r>
            <a:r>
              <a:rPr lang="en-US" sz="1800" baseline="-25000" smtClean="0">
                <a:solidFill>
                  <a:srgbClr val="3333CC"/>
                </a:solidFill>
                <a:sym typeface="Wingdings" charset="0"/>
              </a:rPr>
              <a:t>1</a:t>
            </a:r>
            <a:r>
              <a:rPr lang="en-US" sz="1800" smtClean="0">
                <a:solidFill>
                  <a:srgbClr val="3333CC"/>
                </a:solidFill>
                <a:sym typeface="Wingdings" charset="0"/>
              </a:rPr>
              <a:t>,a</a:t>
            </a:r>
            <a:r>
              <a:rPr lang="en-US" sz="1800" baseline="-25000" smtClean="0">
                <a:solidFill>
                  <a:srgbClr val="3333CC"/>
                </a:solidFill>
                <a:sym typeface="Wingdings" charset="0"/>
              </a:rPr>
              <a:t>2</a:t>
            </a:r>
            <a:r>
              <a:rPr lang="en-US" sz="1800" smtClean="0">
                <a:solidFill>
                  <a:srgbClr val="3333CC"/>
                </a:solidFill>
                <a:sym typeface="Wingdings" charset="0"/>
              </a:rPr>
              <a:t>)=(x</a:t>
            </a:r>
            <a:r>
              <a:rPr lang="en-US" sz="1800" baseline="-25000" smtClean="0">
                <a:solidFill>
                  <a:srgbClr val="3333CC"/>
                </a:solidFill>
                <a:sym typeface="Wingdings" charset="0"/>
              </a:rPr>
              <a:t>1</a:t>
            </a:r>
            <a:r>
              <a:rPr lang="en-US" sz="1800" smtClean="0">
                <a:solidFill>
                  <a:srgbClr val="3333CC"/>
                </a:solidFill>
                <a:sym typeface="Wingdings" charset="0"/>
              </a:rPr>
              <a:t>,x</a:t>
            </a:r>
            <a:r>
              <a:rPr lang="en-US" sz="1800" baseline="-25000" smtClean="0">
                <a:solidFill>
                  <a:srgbClr val="3333CC"/>
                </a:solidFill>
                <a:sym typeface="Wingdings" charset="0"/>
              </a:rPr>
              <a:t>2</a:t>
            </a:r>
            <a:r>
              <a:rPr lang="en-US" sz="1800" smtClean="0">
                <a:solidFill>
                  <a:srgbClr val="3333CC"/>
                </a:solidFill>
                <a:sym typeface="Wingdings" charset="0"/>
              </a:rPr>
              <a:t>),</a:t>
            </a:r>
            <a:r>
              <a:rPr lang="en-US" sz="1800" smtClean="0">
                <a:solidFill>
                  <a:srgbClr val="000000"/>
                </a:solidFill>
                <a:sym typeface="Wingdings" charset="0"/>
              </a:rPr>
              <a:t> and the network computes:</a:t>
            </a:r>
            <a:r>
              <a:rPr lang="en-US" sz="2000" smtClean="0">
                <a:solidFill>
                  <a:srgbClr val="FF0000"/>
                </a:solidFill>
                <a:sym typeface="Wingdings" charset="0"/>
              </a:rPr>
              <a:t> </a:t>
            </a:r>
            <a:endParaRPr lang="en-US" sz="2000" smtClean="0">
              <a:solidFill>
                <a:srgbClr val="FF0000"/>
              </a:solidFill>
            </a:endParaRPr>
          </a:p>
        </p:txBody>
      </p:sp>
      <p:sp>
        <p:nvSpPr>
          <p:cNvPr id="1152009" name="Rectangle 9"/>
          <p:cNvSpPr>
            <a:spLocks noChangeArrowheads="1"/>
          </p:cNvSpPr>
          <p:nvPr/>
        </p:nvSpPr>
        <p:spPr bwMode="auto">
          <a:xfrm>
            <a:off x="457200" y="5486400"/>
            <a:ext cx="8031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Feed-forward network  computes a </a:t>
            </a:r>
            <a:r>
              <a:rPr lang="en-US" sz="2000" smtClean="0">
                <a:solidFill>
                  <a:srgbClr val="FF0000"/>
                </a:solidFill>
              </a:rPr>
              <a:t>parameterized family of  functions </a:t>
            </a:r>
            <a:r>
              <a:rPr lang="en-US" sz="2000" b="1" smtClean="0">
                <a:solidFill>
                  <a:srgbClr val="FF0000"/>
                </a:solidFill>
              </a:rPr>
              <a:t>h</a:t>
            </a:r>
            <a:r>
              <a:rPr lang="en-US" sz="2000" b="1" baseline="-25000" smtClean="0">
                <a:solidFill>
                  <a:srgbClr val="FF0000"/>
                </a:solidFill>
              </a:rPr>
              <a:t>W</a:t>
            </a:r>
            <a:r>
              <a:rPr lang="en-US" sz="2000" b="1" smtClean="0">
                <a:solidFill>
                  <a:srgbClr val="FF0000"/>
                </a:solidFill>
              </a:rPr>
              <a:t>(x)</a:t>
            </a:r>
            <a:r>
              <a:rPr lang="en-US" sz="200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52014" name="Text Box 14"/>
          <p:cNvSpPr txBox="1">
            <a:spLocks noChangeArrowheads="1"/>
          </p:cNvSpPr>
          <p:nvPr/>
        </p:nvSpPr>
        <p:spPr bwMode="auto">
          <a:xfrm>
            <a:off x="381000" y="3657600"/>
            <a:ext cx="1365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rgbClr val="3333CC"/>
                </a:solidFill>
              </a:rPr>
              <a:t>(Bias unit  omitted </a:t>
            </a:r>
          </a:p>
          <a:p>
            <a:r>
              <a:rPr lang="en-US" sz="1200" smtClean="0">
                <a:solidFill>
                  <a:srgbClr val="3333CC"/>
                </a:solidFill>
              </a:rPr>
              <a:t>for simplicity)</a:t>
            </a:r>
          </a:p>
        </p:txBody>
      </p:sp>
      <p:pic>
        <p:nvPicPr>
          <p:cNvPr id="115201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00600"/>
            <a:ext cx="301942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2020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5181600"/>
            <a:ext cx="6551612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2021" name="Text Box 21"/>
          <p:cNvSpPr txBox="1">
            <a:spLocks noChangeArrowheads="1"/>
          </p:cNvSpPr>
          <p:nvPr/>
        </p:nvSpPr>
        <p:spPr bwMode="auto">
          <a:xfrm>
            <a:off x="0" y="6540500"/>
            <a:ext cx="4897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</a:rPr>
              <a:t>Note: the input layer in general does not include computing units. </a:t>
            </a:r>
          </a:p>
        </p:txBody>
      </p:sp>
      <p:grpSp>
        <p:nvGrpSpPr>
          <p:cNvPr id="1152022" name="Group 22"/>
          <p:cNvGrpSpPr>
            <a:grpSpLocks/>
          </p:cNvGrpSpPr>
          <p:nvPr/>
        </p:nvGrpSpPr>
        <p:grpSpPr bwMode="auto">
          <a:xfrm>
            <a:off x="4876800" y="4648200"/>
            <a:ext cx="3660775" cy="457200"/>
            <a:chOff x="3072" y="2928"/>
            <a:chExt cx="2306" cy="288"/>
          </a:xfrm>
        </p:grpSpPr>
        <p:sp>
          <p:nvSpPr>
            <p:cNvPr id="1152015" name="Text Box 15"/>
            <p:cNvSpPr txBox="1">
              <a:spLocks noChangeArrowheads="1"/>
            </p:cNvSpPr>
            <p:nvPr/>
          </p:nvSpPr>
          <p:spPr bwMode="auto">
            <a:xfrm>
              <a:off x="3072" y="2928"/>
              <a:ext cx="230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smtClean="0">
                  <a:solidFill>
                    <a:srgbClr val="FF0000"/>
                  </a:solidFill>
                </a:rPr>
                <a:t>Weights are the parameters of the function</a:t>
              </a:r>
            </a:p>
          </p:txBody>
        </p:sp>
        <p:sp>
          <p:nvSpPr>
            <p:cNvPr id="1152016" name="Line 16"/>
            <p:cNvSpPr>
              <a:spLocks noChangeShapeType="1"/>
            </p:cNvSpPr>
            <p:nvPr/>
          </p:nvSpPr>
          <p:spPr bwMode="auto">
            <a:xfrm flipH="1">
              <a:off x="3504" y="3153"/>
              <a:ext cx="720" cy="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798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2004" grpId="0"/>
      <p:bldP spid="1152005" grpId="0"/>
      <p:bldP spid="1152006" grpId="0"/>
      <p:bldP spid="1152007" grpId="0"/>
      <p:bldP spid="1152008" grpId="0"/>
      <p:bldP spid="1152011" grpId="0"/>
      <p:bldP spid="1152009" grpId="0"/>
      <p:bldP spid="1152014" grpId="0"/>
      <p:bldP spid="11520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21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Intermezzo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2578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www.nytimes.com/2017/11/21/magazine/can-ai-be-taught-to-explain-itself.html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5981700" cy="48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00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7912100" cy="215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9895" y="338028"/>
            <a:ext cx="7519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Hospital Emergency Admission Decision by Neural Net:</a:t>
            </a:r>
          </a:p>
          <a:p>
            <a:r>
              <a:rPr lang="en-US" b="1" dirty="0" smtClean="0"/>
              <a:t>Risk for pneumonia --- 10/11% fatal! (early 90s)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2510" y="3885575"/>
            <a:ext cx="7642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Decide quickly, which patients to treat right away and which</a:t>
            </a:r>
          </a:p>
          <a:p>
            <a:r>
              <a:rPr lang="en-US" dirty="0"/>
              <a:t>o</a:t>
            </a:r>
            <a:r>
              <a:rPr lang="en-US" dirty="0" smtClean="0"/>
              <a:t>nes can wait.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4998660"/>
            <a:ext cx="6891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Neural net trained on case history. Prediction accuracy</a:t>
            </a:r>
          </a:p>
          <a:p>
            <a:r>
              <a:rPr lang="en-US" dirty="0"/>
              <a:t>b</a:t>
            </a:r>
            <a:r>
              <a:rPr lang="en-US" dirty="0" smtClean="0"/>
              <a:t>etter than human!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5867400"/>
            <a:ext cx="3786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But, </a:t>
            </a:r>
            <a:r>
              <a:rPr lang="en-US" b="1" dirty="0" err="1" smtClean="0"/>
              <a:t>Caruana</a:t>
            </a:r>
            <a:r>
              <a:rPr lang="en-US" b="1" dirty="0" smtClean="0"/>
              <a:t>: Don’t use it!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6324600"/>
            <a:ext cx="4325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We don’t know what it does! </a:t>
            </a:r>
            <a:r>
              <a:rPr lang="en-US" b="1" dirty="0" smtClean="0">
                <a:sym typeface="Wingdings"/>
              </a:rPr>
              <a:t>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381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11-18 at 11.4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4457700" cy="2727638"/>
          </a:xfrm>
          <a:prstGeom prst="rect">
            <a:avLst/>
          </a:prstGeom>
        </p:spPr>
      </p:pic>
      <p:pic>
        <p:nvPicPr>
          <p:cNvPr id="2" name="Picture 1" descr="Screen Shot 2012-11-18 at 11.43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5181600" cy="3501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304800"/>
            <a:ext cx="400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Neuron: How the brain works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9906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neurons ~ 100 Billion</a:t>
            </a:r>
            <a:endParaRPr lang="en-US" dirty="0"/>
          </a:p>
        </p:txBody>
      </p:sp>
      <p:pic>
        <p:nvPicPr>
          <p:cNvPr id="7" name="Picture 6" descr="Screen Shot 2012-11-18 at 11.43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57480"/>
            <a:ext cx="4499910" cy="307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51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04800"/>
            <a:ext cx="178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Specifically: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914400"/>
            <a:ext cx="7478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NN learned that “asthmatic patients tend to do well” …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I.e., can be send home! (low risk…)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758" y="2133600"/>
            <a:ext cx="8373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Why? Discovered regularity is indeed part of the data set used for training.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3276600"/>
            <a:ext cx="338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Hmm. What’s going on?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758" y="4038600"/>
            <a:ext cx="8041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Analysis: Hospital staff immediately identify asthma</a:t>
            </a:r>
          </a:p>
          <a:p>
            <a:r>
              <a:rPr lang="en-US" b="1" dirty="0" smtClean="0"/>
              <a:t>as serious risk. Gave best care! Patient goes home quickly…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758" y="5105400"/>
            <a:ext cx="7905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Need for </a:t>
            </a:r>
            <a:r>
              <a:rPr lang="en-US" b="1" dirty="0" smtClean="0">
                <a:solidFill>
                  <a:srgbClr val="FF0000"/>
                </a:solidFill>
              </a:rPr>
              <a:t>Human Interpretable AI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! But at what down-side?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5638800"/>
            <a:ext cx="5473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Compare: Decision trees vs. Neural Nets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6248400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May hurt overall performance!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2743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>
                <a:ea typeface="Gulim" charset="0"/>
                <a:cs typeface="Gulim" charset="0"/>
              </a:rPr>
              <a:t>Perceptron</a:t>
            </a:r>
            <a:r>
              <a:rPr lang="en-US" altLang="ko-KR" b="0">
                <a:ea typeface="Gulim" charset="0"/>
                <a:cs typeface="Gulim" charset="0"/>
              </a:rPr>
              <a:t> </a:t>
            </a:r>
            <a:endParaRPr lang="en-US" altLang="ko-KR" sz="3600">
              <a:ea typeface="Gulim" charset="0"/>
              <a:cs typeface="Gulim" charset="0"/>
            </a:endParaRPr>
          </a:p>
        </p:txBody>
      </p:sp>
      <p:sp>
        <p:nvSpPr>
          <p:cNvPr id="1163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79813" y="2209800"/>
            <a:ext cx="5564187" cy="4506913"/>
          </a:xfrm>
        </p:spPr>
        <p:txBody>
          <a:bodyPr/>
          <a:lstStyle/>
          <a:p>
            <a:pPr marL="0" indent="0"/>
            <a:r>
              <a:rPr lang="en-US" altLang="ko-KR" sz="1800">
                <a:ea typeface="Gulim" charset="0"/>
                <a:cs typeface="Gulim" charset="0"/>
              </a:rPr>
              <a:t>Perceptron</a:t>
            </a:r>
          </a:p>
          <a:p>
            <a:pPr lvl="1"/>
            <a:r>
              <a:rPr lang="en-US" altLang="ko-KR" sz="1800">
                <a:ea typeface="Gulim" charset="0"/>
                <a:cs typeface="Gulim" charset="0"/>
              </a:rPr>
              <a:t>Invented by Frank Rosenblatt in 1957 </a:t>
            </a:r>
            <a:r>
              <a:rPr lang="en-US" sz="1800">
                <a:ea typeface="Gulim" charset="0"/>
                <a:cs typeface="Gulim" charset="0"/>
              </a:rPr>
              <a:t>in an </a:t>
            </a:r>
            <a:r>
              <a:rPr lang="en-US" sz="1800">
                <a:solidFill>
                  <a:schemeClr val="accent2"/>
                </a:solidFill>
                <a:ea typeface="Gulim" charset="0"/>
                <a:cs typeface="Gulim" charset="0"/>
              </a:rPr>
              <a:t>attempt to understand human memory, learning, and cognitive processes.</a:t>
            </a:r>
            <a:r>
              <a:rPr lang="en-US" sz="1600"/>
              <a:t> </a:t>
            </a:r>
            <a:r>
              <a:rPr lang="en-US" altLang="ko-KR" sz="1800">
                <a:ea typeface="Gulim" charset="0"/>
                <a:cs typeface="Gulim" charset="0"/>
              </a:rPr>
              <a:t> </a:t>
            </a:r>
          </a:p>
          <a:p>
            <a:pPr lvl="1"/>
            <a:r>
              <a:rPr lang="en-US" altLang="ko-KR" sz="1800">
                <a:ea typeface="Gulim" charset="0"/>
                <a:cs typeface="Gulim" charset="0"/>
              </a:rPr>
              <a:t>The first neural network model by computation, with a remarkable learning algorithm:</a:t>
            </a:r>
          </a:p>
          <a:p>
            <a:pPr lvl="2"/>
            <a:r>
              <a:rPr lang="en-US" altLang="ko-KR" sz="1600">
                <a:solidFill>
                  <a:srgbClr val="FF0000"/>
                </a:solidFill>
                <a:ea typeface="Gulim" charset="0"/>
                <a:cs typeface="Gulim" charset="0"/>
              </a:rPr>
              <a:t>If function can  be represented by perceptron, the learning algorithm is guaranteed to quickly converge to the hidden function!</a:t>
            </a:r>
          </a:p>
          <a:p>
            <a:pPr lvl="1"/>
            <a:r>
              <a:rPr lang="en-US" altLang="ko-KR" sz="1800">
                <a:ea typeface="Gulim" charset="0"/>
                <a:cs typeface="Gulim" charset="0"/>
              </a:rPr>
              <a:t>Became the foundation of pattern recognition research</a:t>
            </a:r>
          </a:p>
          <a:p>
            <a:pPr lvl="1">
              <a:buFontTx/>
              <a:buNone/>
            </a:pPr>
            <a:endParaRPr lang="en-US" altLang="ko-KR" sz="1600">
              <a:ea typeface="Gulim" charset="0"/>
              <a:cs typeface="Gulim" charset="0"/>
            </a:endParaRPr>
          </a:p>
          <a:p>
            <a:pPr marL="0" indent="0"/>
            <a:endParaRPr lang="en-US" altLang="ko-KR" sz="1600">
              <a:ea typeface="Gulim" charset="0"/>
              <a:cs typeface="Gulim" charset="0"/>
            </a:endParaRPr>
          </a:p>
        </p:txBody>
      </p:sp>
      <p:grpSp>
        <p:nvGrpSpPr>
          <p:cNvPr id="1163274" name="Group 10"/>
          <p:cNvGrpSpPr>
            <a:grpSpLocks/>
          </p:cNvGrpSpPr>
          <p:nvPr/>
        </p:nvGrpSpPr>
        <p:grpSpPr bwMode="auto">
          <a:xfrm>
            <a:off x="0" y="2209800"/>
            <a:ext cx="3048000" cy="4467225"/>
            <a:chOff x="0" y="1392"/>
            <a:chExt cx="1920" cy="2814"/>
          </a:xfrm>
        </p:grpSpPr>
        <p:pic>
          <p:nvPicPr>
            <p:cNvPr id="1163268" name="Picture 4" descr="ai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92"/>
              <a:ext cx="1546" cy="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63270" name="Rectangle 6"/>
            <p:cNvSpPr>
              <a:spLocks noChangeArrowheads="1"/>
            </p:cNvSpPr>
            <p:nvPr/>
          </p:nvSpPr>
          <p:spPr bwMode="auto">
            <a:xfrm>
              <a:off x="0" y="3283"/>
              <a:ext cx="1920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1800" b="1" smtClean="0">
                  <a:solidFill>
                    <a:srgbClr val="000000"/>
                  </a:solidFill>
                </a:rPr>
                <a:t>Rosenblatt &amp; </a:t>
              </a:r>
            </a:p>
            <a:p>
              <a:pPr algn="ctr" eaLnBrk="0" hangingPunct="0"/>
              <a:r>
                <a:rPr lang="en-US" sz="1800" b="1" smtClean="0">
                  <a:solidFill>
                    <a:srgbClr val="000000"/>
                  </a:solidFill>
                </a:rPr>
                <a:t>Mark I Perceptron</a:t>
              </a:r>
              <a:r>
                <a:rPr lang="en-US" sz="1800" smtClean="0">
                  <a:solidFill>
                    <a:srgbClr val="000000"/>
                  </a:solidFill>
                </a:rPr>
                <a:t>:</a:t>
              </a:r>
            </a:p>
            <a:p>
              <a:pPr algn="ctr" eaLnBrk="0" hangingPunct="0"/>
              <a:r>
                <a:rPr lang="en-US" sz="1800" smtClean="0">
                  <a:solidFill>
                    <a:srgbClr val="000000"/>
                  </a:solidFill>
                </a:rPr>
                <a:t> the first machine that could </a:t>
              </a:r>
              <a:r>
                <a:rPr lang="en-US" sz="1800" smtClean="0">
                  <a:solidFill>
                    <a:srgbClr val="3333CC"/>
                  </a:solidFill>
                </a:rPr>
                <a:t>"learn" to recognize and identify optical patterns.</a:t>
              </a:r>
              <a:r>
                <a:rPr lang="en-US" sz="1800" smtClean="0"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1163272" name="Rectangle 8"/>
          <p:cNvSpPr>
            <a:spLocks noChangeArrowheads="1"/>
          </p:cNvSpPr>
          <p:nvPr/>
        </p:nvSpPr>
        <p:spPr bwMode="auto">
          <a:xfrm>
            <a:off x="152400" y="1828800"/>
            <a:ext cx="323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Cornell Aeronautical Laboratory </a:t>
            </a:r>
          </a:p>
        </p:txBody>
      </p:sp>
      <p:sp>
        <p:nvSpPr>
          <p:cNvPr id="1163273" name="Rectangle 9"/>
          <p:cNvSpPr>
            <a:spLocks noChangeArrowheads="1"/>
          </p:cNvSpPr>
          <p:nvPr/>
        </p:nvSpPr>
        <p:spPr bwMode="auto">
          <a:xfrm>
            <a:off x="2895600" y="5664200"/>
            <a:ext cx="6019800" cy="71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One of the earliest and most influential neural networks:</a:t>
            </a:r>
          </a:p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An important milestone in AI.</a:t>
            </a:r>
          </a:p>
        </p:txBody>
      </p:sp>
    </p:spTree>
    <p:extLst>
      <p:ext uri="{BB962C8B-B14F-4D97-AF65-F5344CB8AC3E}">
        <p14:creationId xmlns:p14="http://schemas.microsoft.com/office/powerpoint/2010/main" val="413315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Perceptron</a:t>
            </a:r>
          </a:p>
        </p:txBody>
      </p:sp>
      <p:pic>
        <p:nvPicPr>
          <p:cNvPr id="1162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29076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62245" name="Rectangle 5"/>
          <p:cNvSpPr>
            <a:spLocks noChangeArrowheads="1"/>
          </p:cNvSpPr>
          <p:nvPr/>
        </p:nvSpPr>
        <p:spPr bwMode="auto">
          <a:xfrm>
            <a:off x="3429000" y="2743200"/>
            <a:ext cx="51054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800" smtClean="0">
                <a:solidFill>
                  <a:srgbClr val="000000"/>
                </a:solidFill>
              </a:rPr>
              <a:t>ROSENBLATT, Frank.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endParaRPr lang="en-US" sz="1800" smtClean="0">
              <a:solidFill>
                <a:srgbClr val="000000"/>
              </a:solidFill>
            </a:endParaRPr>
          </a:p>
          <a:p>
            <a:pPr eaLnBrk="0" hangingPunct="0"/>
            <a:r>
              <a:rPr lang="en-US" sz="1800" smtClean="0">
                <a:solidFill>
                  <a:srgbClr val="3333CC"/>
                </a:solidFill>
              </a:rPr>
              <a:t>(Cornell Aeronautical Laboratory at Cornell University )</a:t>
            </a:r>
          </a:p>
          <a:p>
            <a:pPr eaLnBrk="0" hangingPunct="0"/>
            <a:r>
              <a:rPr lang="en-US" sz="1800" smtClean="0">
                <a:solidFill>
                  <a:srgbClr val="000000"/>
                </a:solidFill>
              </a:rPr>
              <a:t>The Perceptron: A</a:t>
            </a:r>
            <a:r>
              <a:rPr lang="en-US" sz="3200" smtClean="0">
                <a:solidFill>
                  <a:srgbClr val="000000"/>
                </a:solidFill>
              </a:rPr>
              <a:t> </a:t>
            </a:r>
            <a:r>
              <a:rPr lang="en-US" sz="1800" smtClean="0">
                <a:solidFill>
                  <a:srgbClr val="000000"/>
                </a:solidFill>
              </a:rPr>
              <a:t>Probabilistic Model for Information Storage and Organization in the Brain. </a:t>
            </a:r>
          </a:p>
          <a:p>
            <a:pPr eaLnBrk="0" hangingPunct="0"/>
            <a:endParaRPr lang="en-US" sz="1800" smtClean="0">
              <a:solidFill>
                <a:srgbClr val="000000"/>
              </a:solidFill>
            </a:endParaRPr>
          </a:p>
          <a:p>
            <a:pPr eaLnBrk="0" hangingPunct="0"/>
            <a:r>
              <a:rPr lang="en-US" sz="1800" smtClean="0">
                <a:solidFill>
                  <a:srgbClr val="000000"/>
                </a:solidFill>
              </a:rPr>
              <a:t>In, Psychological Review, Vol. 65, No. 6, pp. 386-408, November, 1958.</a:t>
            </a:r>
          </a:p>
          <a:p>
            <a:pPr eaLnBrk="0" hangingPunct="0"/>
            <a:r>
              <a:rPr lang="en-US" sz="18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7800" y="4572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32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b="0">
                <a:ea typeface="Gulim" charset="0"/>
                <a:cs typeface="Gulim" charset="0"/>
              </a:rPr>
              <a:t>Single Layer Feed-forward Neural Networks</a:t>
            </a:r>
            <a:br>
              <a:rPr lang="en-US" altLang="ko-KR" sz="2800" b="0">
                <a:ea typeface="Gulim" charset="0"/>
                <a:cs typeface="Gulim" charset="0"/>
              </a:rPr>
            </a:br>
            <a:r>
              <a:rPr lang="en-US" altLang="ko-KR" sz="2800" b="0">
                <a:ea typeface="Gulim" charset="0"/>
                <a:cs typeface="Gulim" charset="0"/>
              </a:rPr>
              <a:t>Perceptrons</a:t>
            </a:r>
            <a:r>
              <a:rPr lang="en-US" altLang="ko-KR" sz="1800" b="0">
                <a:ea typeface="Gulim" charset="0"/>
                <a:cs typeface="Gulim" charset="0"/>
              </a:rPr>
              <a:t> </a:t>
            </a:r>
          </a:p>
        </p:txBody>
      </p:sp>
      <p:sp>
        <p:nvSpPr>
          <p:cNvPr id="1037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828800"/>
            <a:ext cx="7710488" cy="4435475"/>
          </a:xfrm>
        </p:spPr>
        <p:txBody>
          <a:bodyPr/>
          <a:lstStyle/>
          <a:p>
            <a:pPr marL="0" indent="0"/>
            <a:r>
              <a:rPr lang="en-US" altLang="ko-KR" sz="1800">
                <a:ea typeface="Gulim" charset="0"/>
                <a:cs typeface="Gulim" charset="0"/>
              </a:rPr>
              <a:t>Single-layer neural network (perceptron network)</a:t>
            </a:r>
          </a:p>
          <a:p>
            <a:pPr marL="0" indent="0"/>
            <a:endParaRPr lang="en-US" altLang="ko-KR" sz="1800">
              <a:ea typeface="Gulim" charset="0"/>
              <a:cs typeface="Gulim" charset="0"/>
            </a:endParaRPr>
          </a:p>
          <a:p>
            <a:pPr lvl="1">
              <a:buFontTx/>
              <a:buNone/>
            </a:pPr>
            <a:r>
              <a:rPr lang="en-US" altLang="ko-KR" sz="1800">
                <a:ea typeface="Gulim" charset="0"/>
                <a:cs typeface="Gulim" charset="0"/>
              </a:rPr>
              <a:t>A network with all the inputs connected </a:t>
            </a:r>
            <a:r>
              <a:rPr lang="en-US" altLang="ko-KR" sz="1800">
                <a:solidFill>
                  <a:srgbClr val="FF0000"/>
                </a:solidFill>
                <a:ea typeface="Gulim" charset="0"/>
                <a:cs typeface="Gulim" charset="0"/>
              </a:rPr>
              <a:t>directly</a:t>
            </a:r>
            <a:r>
              <a:rPr lang="en-US" altLang="ko-KR" sz="1800">
                <a:ea typeface="Gulim" charset="0"/>
                <a:cs typeface="Gulim" charset="0"/>
              </a:rPr>
              <a:t> to the outputs</a:t>
            </a:r>
          </a:p>
        </p:txBody>
      </p:sp>
      <p:sp>
        <p:nvSpPr>
          <p:cNvPr id="1037320" name="Text Box 8"/>
          <p:cNvSpPr txBox="1">
            <a:spLocks noChangeArrowheads="1"/>
          </p:cNvSpPr>
          <p:nvPr/>
        </p:nvSpPr>
        <p:spPr bwMode="auto">
          <a:xfrm>
            <a:off x="5867400" y="4143375"/>
            <a:ext cx="3079750" cy="132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solidFill>
                  <a:srgbClr val="000000"/>
                </a:solidFill>
              </a:rPr>
              <a:t>Since each </a:t>
            </a:r>
            <a:r>
              <a:rPr lang="en-US" sz="2000" smtClean="0">
                <a:solidFill>
                  <a:srgbClr val="FF0000"/>
                </a:solidFill>
              </a:rPr>
              <a:t>output</a:t>
            </a:r>
            <a:r>
              <a:rPr lang="en-US" sz="2000" smtClean="0">
                <a:solidFill>
                  <a:srgbClr val="000000"/>
                </a:solidFill>
              </a:rPr>
              <a:t> unit is</a:t>
            </a:r>
          </a:p>
          <a:p>
            <a:pPr algn="ctr"/>
            <a:r>
              <a:rPr lang="en-US" sz="2000" smtClean="0">
                <a:solidFill>
                  <a:srgbClr val="FF0000"/>
                </a:solidFill>
              </a:rPr>
              <a:t>independent of the others</a:t>
            </a:r>
            <a:r>
              <a:rPr lang="en-US" sz="2000" smtClean="0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en-US" sz="2000" smtClean="0">
                <a:solidFill>
                  <a:srgbClr val="000000"/>
                </a:solidFill>
              </a:rPr>
              <a:t>we can limit our study </a:t>
            </a:r>
          </a:p>
          <a:p>
            <a:pPr algn="ctr"/>
            <a:r>
              <a:rPr lang="en-US" sz="2000" smtClean="0">
                <a:solidFill>
                  <a:srgbClr val="000000"/>
                </a:solidFill>
              </a:rPr>
              <a:t>to </a:t>
            </a:r>
            <a:r>
              <a:rPr lang="en-US" sz="2000" smtClean="0">
                <a:solidFill>
                  <a:srgbClr val="FF0000"/>
                </a:solidFill>
              </a:rPr>
              <a:t>single output perceptrons</a:t>
            </a:r>
            <a:r>
              <a:rPr lang="en-US" sz="200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1143000" y="3048000"/>
            <a:ext cx="566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–"/>
            </a:pPr>
            <a:r>
              <a:rPr lang="en-US" sz="1800" smtClean="0">
                <a:solidFill>
                  <a:srgbClr val="FF0000"/>
                </a:solidFill>
              </a:rPr>
              <a:t>Output</a:t>
            </a:r>
            <a:r>
              <a:rPr lang="en-US" sz="1800" smtClean="0">
                <a:solidFill>
                  <a:srgbClr val="000000"/>
                </a:solidFill>
              </a:rPr>
              <a:t> units all operate </a:t>
            </a:r>
            <a:r>
              <a:rPr lang="en-US" sz="1800" smtClean="0">
                <a:solidFill>
                  <a:srgbClr val="FF0000"/>
                </a:solidFill>
              </a:rPr>
              <a:t>separately</a:t>
            </a:r>
            <a:r>
              <a:rPr lang="en-US" sz="1800" smtClean="0">
                <a:solidFill>
                  <a:srgbClr val="000000"/>
                </a:solidFill>
              </a:rPr>
              <a:t>: no shared weights</a:t>
            </a:r>
          </a:p>
        </p:txBody>
      </p:sp>
      <p:pic>
        <p:nvPicPr>
          <p:cNvPr id="1037329" name="Picture 17" descr="fig19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81400"/>
            <a:ext cx="3009900" cy="29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7342" name="Group 30"/>
          <p:cNvGrpSpPr>
            <a:grpSpLocks/>
          </p:cNvGrpSpPr>
          <p:nvPr/>
        </p:nvGrpSpPr>
        <p:grpSpPr bwMode="auto">
          <a:xfrm>
            <a:off x="2819400" y="3657600"/>
            <a:ext cx="914400" cy="1371600"/>
            <a:chOff x="1776" y="2304"/>
            <a:chExt cx="576" cy="864"/>
          </a:xfrm>
        </p:grpSpPr>
        <p:sp>
          <p:nvSpPr>
            <p:cNvPr id="1037323" name="Oval 11"/>
            <p:cNvSpPr>
              <a:spLocks noChangeArrowheads="1"/>
            </p:cNvSpPr>
            <p:nvPr/>
          </p:nvSpPr>
          <p:spPr bwMode="auto">
            <a:xfrm>
              <a:off x="2208" y="273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7330" name="Line 18"/>
            <p:cNvSpPr>
              <a:spLocks noChangeShapeType="1"/>
            </p:cNvSpPr>
            <p:nvPr/>
          </p:nvSpPr>
          <p:spPr bwMode="auto">
            <a:xfrm flipH="1" flipV="1">
              <a:off x="1776" y="2304"/>
              <a:ext cx="384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7331" name="Line 19"/>
            <p:cNvSpPr>
              <a:spLocks noChangeShapeType="1"/>
            </p:cNvSpPr>
            <p:nvPr/>
          </p:nvSpPr>
          <p:spPr bwMode="auto">
            <a:xfrm flipV="1">
              <a:off x="1776" y="2832"/>
              <a:ext cx="432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7332" name="Line 20"/>
            <p:cNvSpPr>
              <a:spLocks noChangeShapeType="1"/>
            </p:cNvSpPr>
            <p:nvPr/>
          </p:nvSpPr>
          <p:spPr bwMode="auto">
            <a:xfrm>
              <a:off x="1776" y="2832"/>
              <a:ext cx="38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7334" name="Line 22"/>
            <p:cNvSpPr>
              <a:spLocks noChangeShapeType="1"/>
            </p:cNvSpPr>
            <p:nvPr/>
          </p:nvSpPr>
          <p:spPr bwMode="auto">
            <a:xfrm>
              <a:off x="1776" y="2496"/>
              <a:ext cx="432" cy="3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7335" name="Line 23"/>
            <p:cNvSpPr>
              <a:spLocks noChangeShapeType="1"/>
            </p:cNvSpPr>
            <p:nvPr/>
          </p:nvSpPr>
          <p:spPr bwMode="auto">
            <a:xfrm>
              <a:off x="1776" y="2640"/>
              <a:ext cx="432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7338" name="Line 26"/>
            <p:cNvSpPr>
              <a:spLocks noChangeShapeType="1"/>
            </p:cNvSpPr>
            <p:nvPr/>
          </p:nvSpPr>
          <p:spPr bwMode="auto">
            <a:xfrm flipV="1">
              <a:off x="1776" y="2832"/>
              <a:ext cx="432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037339" name="Rectangle 27"/>
          <p:cNvSpPr>
            <a:spLocks noChangeArrowheads="1"/>
          </p:cNvSpPr>
          <p:nvPr/>
        </p:nvSpPr>
        <p:spPr bwMode="auto">
          <a:xfrm>
            <a:off x="4267200" y="3505200"/>
            <a:ext cx="12954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3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0" grpId="0" animBg="1"/>
      <p:bldP spid="103733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to Learn to Identify Digits</a:t>
            </a:r>
            <a:br>
              <a:rPr lang="en-US" dirty="0"/>
            </a:br>
            <a:r>
              <a:rPr lang="en-US" sz="2400" dirty="0"/>
              <a:t>(From Pat. Winston, MIT)</a:t>
            </a:r>
          </a:p>
        </p:txBody>
      </p:sp>
      <p:grpSp>
        <p:nvGrpSpPr>
          <p:cNvPr id="1212420" name="Group 4"/>
          <p:cNvGrpSpPr>
            <a:grpSpLocks/>
          </p:cNvGrpSpPr>
          <p:nvPr/>
        </p:nvGrpSpPr>
        <p:grpSpPr bwMode="auto">
          <a:xfrm>
            <a:off x="0" y="1828800"/>
            <a:ext cx="2446338" cy="2468563"/>
            <a:chOff x="228" y="1248"/>
            <a:chExt cx="1541" cy="1555"/>
          </a:xfrm>
        </p:grpSpPr>
        <p:pic>
          <p:nvPicPr>
            <p:cNvPr id="121242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1104" cy="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2422" name="Text Box 6"/>
            <p:cNvSpPr txBox="1">
              <a:spLocks noChangeArrowheads="1"/>
            </p:cNvSpPr>
            <p:nvPr/>
          </p:nvSpPr>
          <p:spPr bwMode="auto">
            <a:xfrm>
              <a:off x="228" y="2169"/>
              <a:ext cx="1541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Seven line segments</a:t>
              </a:r>
            </a:p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are enough to produce</a:t>
              </a:r>
            </a:p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all 10 digits</a:t>
              </a:r>
            </a:p>
          </p:txBody>
        </p:sp>
      </p:grpSp>
      <p:grpSp>
        <p:nvGrpSpPr>
          <p:cNvPr id="1212424" name="Group 8"/>
          <p:cNvGrpSpPr>
            <a:grpSpLocks/>
          </p:cNvGrpSpPr>
          <p:nvPr/>
        </p:nvGrpSpPr>
        <p:grpSpPr bwMode="auto">
          <a:xfrm>
            <a:off x="685800" y="4495800"/>
            <a:ext cx="1295400" cy="2286000"/>
            <a:chOff x="432" y="2832"/>
            <a:chExt cx="816" cy="1440"/>
          </a:xfrm>
        </p:grpSpPr>
        <p:sp>
          <p:nvSpPr>
            <p:cNvPr id="1212425" name="Rectangle 9"/>
            <p:cNvSpPr>
              <a:spLocks noChangeArrowheads="1"/>
            </p:cNvSpPr>
            <p:nvPr/>
          </p:nvSpPr>
          <p:spPr bwMode="auto">
            <a:xfrm>
              <a:off x="624" y="4080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212426" name="Rectangle 10"/>
            <p:cNvSpPr>
              <a:spLocks noChangeArrowheads="1"/>
            </p:cNvSpPr>
            <p:nvPr/>
          </p:nvSpPr>
          <p:spPr bwMode="auto">
            <a:xfrm rot="-5400000">
              <a:off x="936" y="3144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212427" name="Rectangle 11"/>
            <p:cNvSpPr>
              <a:spLocks noChangeArrowheads="1"/>
            </p:cNvSpPr>
            <p:nvPr/>
          </p:nvSpPr>
          <p:spPr bwMode="auto">
            <a:xfrm rot="-5400000">
              <a:off x="312" y="3144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212428" name="Rectangle 12"/>
            <p:cNvSpPr>
              <a:spLocks noChangeArrowheads="1"/>
            </p:cNvSpPr>
            <p:nvPr/>
          </p:nvSpPr>
          <p:spPr bwMode="auto">
            <a:xfrm rot="-5400000">
              <a:off x="936" y="3768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212429" name="Rectangle 13"/>
            <p:cNvSpPr>
              <a:spLocks noChangeArrowheads="1"/>
            </p:cNvSpPr>
            <p:nvPr/>
          </p:nvSpPr>
          <p:spPr bwMode="auto">
            <a:xfrm rot="-5400000">
              <a:off x="312" y="3768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212430" name="Rectangle 14"/>
            <p:cNvSpPr>
              <a:spLocks noChangeArrowheads="1"/>
            </p:cNvSpPr>
            <p:nvPr/>
          </p:nvSpPr>
          <p:spPr bwMode="auto">
            <a:xfrm>
              <a:off x="624" y="3456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212431" name="Rectangle 15"/>
            <p:cNvSpPr>
              <a:spLocks noChangeArrowheads="1"/>
            </p:cNvSpPr>
            <p:nvPr/>
          </p:nvSpPr>
          <p:spPr bwMode="auto">
            <a:xfrm>
              <a:off x="624" y="2832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2</a:t>
              </a:r>
            </a:p>
          </p:txBody>
        </p:sp>
      </p:grpSp>
      <p:graphicFrame>
        <p:nvGraphicFramePr>
          <p:cNvPr id="1212563" name="Group 147"/>
          <p:cNvGraphicFramePr>
            <a:graphicFrameLocks noGrp="1"/>
          </p:cNvGraphicFramePr>
          <p:nvPr/>
        </p:nvGraphicFramePr>
        <p:xfrm>
          <a:off x="2514600" y="1905000"/>
          <a:ext cx="5418138" cy="4382392"/>
        </p:xfrm>
        <a:graphic>
          <a:graphicData uri="http://schemas.openxmlformats.org/drawingml/2006/table">
            <a:tbl>
              <a:tblPr/>
              <a:tblGrid>
                <a:gridCol w="677863"/>
                <a:gridCol w="676275"/>
                <a:gridCol w="627062"/>
                <a:gridCol w="728663"/>
                <a:gridCol w="676275"/>
                <a:gridCol w="652462"/>
                <a:gridCol w="703263"/>
                <a:gridCol w="676275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Digit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677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 to Learn to Identify Digits</a:t>
            </a:r>
            <a:br>
              <a:rPr lang="en-US"/>
            </a:br>
            <a:r>
              <a:rPr lang="en-US" sz="2400"/>
              <a:t>(From Pat. Winston, MIT)</a:t>
            </a:r>
          </a:p>
        </p:txBody>
      </p:sp>
      <p:pic>
        <p:nvPicPr>
          <p:cNvPr id="12103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9175"/>
            <a:ext cx="5638800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0385" name="Group 17"/>
          <p:cNvGrpSpPr>
            <a:grpSpLocks/>
          </p:cNvGrpSpPr>
          <p:nvPr/>
        </p:nvGrpSpPr>
        <p:grpSpPr bwMode="auto">
          <a:xfrm>
            <a:off x="0" y="1828800"/>
            <a:ext cx="2446338" cy="2468563"/>
            <a:chOff x="228" y="1248"/>
            <a:chExt cx="1541" cy="1555"/>
          </a:xfrm>
        </p:grpSpPr>
        <p:pic>
          <p:nvPicPr>
            <p:cNvPr id="1210382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1104" cy="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0384" name="Text Box 16"/>
            <p:cNvSpPr txBox="1">
              <a:spLocks noChangeArrowheads="1"/>
            </p:cNvSpPr>
            <p:nvPr/>
          </p:nvSpPr>
          <p:spPr bwMode="auto">
            <a:xfrm>
              <a:off x="228" y="2169"/>
              <a:ext cx="1541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Seven line segments</a:t>
              </a:r>
            </a:p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are enough to produce</a:t>
              </a:r>
            </a:p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all 10 digits</a:t>
              </a:r>
            </a:p>
          </p:txBody>
        </p:sp>
      </p:grpSp>
      <p:sp>
        <p:nvSpPr>
          <p:cNvPr id="1210389" name="Text Box 21"/>
          <p:cNvSpPr txBox="1">
            <a:spLocks noChangeArrowheads="1"/>
          </p:cNvSpPr>
          <p:nvPr/>
        </p:nvSpPr>
        <p:spPr bwMode="auto">
          <a:xfrm>
            <a:off x="3657600" y="5942013"/>
            <a:ext cx="50927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smtClean="0">
                <a:solidFill>
                  <a:srgbClr val="000000"/>
                </a:solidFill>
              </a:rPr>
              <a:t>A vision system reports which of the seven segments 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</a:rPr>
              <a:t>in the display are on, therefore producing the inputs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</a:rPr>
              <a:t>for the perceptron.</a:t>
            </a:r>
          </a:p>
        </p:txBody>
      </p:sp>
      <p:grpSp>
        <p:nvGrpSpPr>
          <p:cNvPr id="1210424" name="Group 56"/>
          <p:cNvGrpSpPr>
            <a:grpSpLocks/>
          </p:cNvGrpSpPr>
          <p:nvPr/>
        </p:nvGrpSpPr>
        <p:grpSpPr bwMode="auto">
          <a:xfrm>
            <a:off x="685800" y="4495800"/>
            <a:ext cx="1295400" cy="2286000"/>
            <a:chOff x="432" y="2832"/>
            <a:chExt cx="816" cy="1440"/>
          </a:xfrm>
        </p:grpSpPr>
        <p:sp>
          <p:nvSpPr>
            <p:cNvPr id="1210399" name="Rectangle 31"/>
            <p:cNvSpPr>
              <a:spLocks noChangeArrowheads="1"/>
            </p:cNvSpPr>
            <p:nvPr/>
          </p:nvSpPr>
          <p:spPr bwMode="auto">
            <a:xfrm>
              <a:off x="624" y="4080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210401" name="Rectangle 33"/>
            <p:cNvSpPr>
              <a:spLocks noChangeArrowheads="1"/>
            </p:cNvSpPr>
            <p:nvPr/>
          </p:nvSpPr>
          <p:spPr bwMode="auto">
            <a:xfrm rot="-5400000">
              <a:off x="936" y="3144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210402" name="Rectangle 34"/>
            <p:cNvSpPr>
              <a:spLocks noChangeArrowheads="1"/>
            </p:cNvSpPr>
            <p:nvPr/>
          </p:nvSpPr>
          <p:spPr bwMode="auto">
            <a:xfrm rot="-5400000">
              <a:off x="312" y="3144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210403" name="Rectangle 35"/>
            <p:cNvSpPr>
              <a:spLocks noChangeArrowheads="1"/>
            </p:cNvSpPr>
            <p:nvPr/>
          </p:nvSpPr>
          <p:spPr bwMode="auto">
            <a:xfrm rot="-5400000">
              <a:off x="936" y="3768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210404" name="Rectangle 36"/>
            <p:cNvSpPr>
              <a:spLocks noChangeArrowheads="1"/>
            </p:cNvSpPr>
            <p:nvPr/>
          </p:nvSpPr>
          <p:spPr bwMode="auto">
            <a:xfrm rot="-5400000">
              <a:off x="312" y="3768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210422" name="Rectangle 54"/>
            <p:cNvSpPr>
              <a:spLocks noChangeArrowheads="1"/>
            </p:cNvSpPr>
            <p:nvPr/>
          </p:nvSpPr>
          <p:spPr bwMode="auto">
            <a:xfrm>
              <a:off x="624" y="3456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210423" name="Rectangle 55"/>
            <p:cNvSpPr>
              <a:spLocks noChangeArrowheads="1"/>
            </p:cNvSpPr>
            <p:nvPr/>
          </p:nvSpPr>
          <p:spPr bwMode="auto">
            <a:xfrm>
              <a:off x="624" y="2832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094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8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/>
              <a:t>Perceptron to Learn to Identify Digit 0</a:t>
            </a:r>
          </a:p>
        </p:txBody>
      </p:sp>
      <p:grpSp>
        <p:nvGrpSpPr>
          <p:cNvPr id="1211396" name="Group 4"/>
          <p:cNvGrpSpPr>
            <a:grpSpLocks/>
          </p:cNvGrpSpPr>
          <p:nvPr/>
        </p:nvGrpSpPr>
        <p:grpSpPr bwMode="auto">
          <a:xfrm>
            <a:off x="0" y="1828800"/>
            <a:ext cx="2446338" cy="2468563"/>
            <a:chOff x="228" y="1248"/>
            <a:chExt cx="1541" cy="1555"/>
          </a:xfrm>
        </p:grpSpPr>
        <p:pic>
          <p:nvPicPr>
            <p:cNvPr id="121139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248"/>
              <a:ext cx="1104" cy="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1398" name="Text Box 6"/>
            <p:cNvSpPr txBox="1">
              <a:spLocks noChangeArrowheads="1"/>
            </p:cNvSpPr>
            <p:nvPr/>
          </p:nvSpPr>
          <p:spPr bwMode="auto">
            <a:xfrm>
              <a:off x="228" y="2169"/>
              <a:ext cx="1541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Seven line segments</a:t>
              </a:r>
            </a:p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are enough to produce</a:t>
              </a:r>
            </a:p>
            <a:p>
              <a:pPr algn="ctr"/>
              <a:r>
                <a:rPr lang="en-US" sz="2000" smtClean="0">
                  <a:solidFill>
                    <a:srgbClr val="000000"/>
                  </a:solidFill>
                </a:rPr>
                <a:t>all 10 digits</a:t>
              </a:r>
            </a:p>
          </p:txBody>
        </p:sp>
      </p:grpSp>
      <p:sp>
        <p:nvSpPr>
          <p:cNvPr id="1211399" name="Text Box 7"/>
          <p:cNvSpPr txBox="1">
            <a:spLocks noChangeArrowheads="1"/>
          </p:cNvSpPr>
          <p:nvPr/>
        </p:nvSpPr>
        <p:spPr bwMode="auto">
          <a:xfrm>
            <a:off x="2209800" y="6096000"/>
            <a:ext cx="693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smtClean="0">
                <a:solidFill>
                  <a:srgbClr val="000000"/>
                </a:solidFill>
              </a:rPr>
              <a:t>A vision system reports which of the seven segments 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</a:rPr>
              <a:t>in the display are on, therefore producing the inputs for the  perceptron.</a:t>
            </a:r>
          </a:p>
        </p:txBody>
      </p:sp>
      <p:grpSp>
        <p:nvGrpSpPr>
          <p:cNvPr id="1211400" name="Group 8"/>
          <p:cNvGrpSpPr>
            <a:grpSpLocks/>
          </p:cNvGrpSpPr>
          <p:nvPr/>
        </p:nvGrpSpPr>
        <p:grpSpPr bwMode="auto">
          <a:xfrm>
            <a:off x="685800" y="4495800"/>
            <a:ext cx="1295400" cy="2286000"/>
            <a:chOff x="432" y="2832"/>
            <a:chExt cx="816" cy="1440"/>
          </a:xfrm>
        </p:grpSpPr>
        <p:sp>
          <p:nvSpPr>
            <p:cNvPr id="1211401" name="Rectangle 9"/>
            <p:cNvSpPr>
              <a:spLocks noChangeArrowheads="1"/>
            </p:cNvSpPr>
            <p:nvPr/>
          </p:nvSpPr>
          <p:spPr bwMode="auto">
            <a:xfrm>
              <a:off x="624" y="4080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1211402" name="Rectangle 10"/>
            <p:cNvSpPr>
              <a:spLocks noChangeArrowheads="1"/>
            </p:cNvSpPr>
            <p:nvPr/>
          </p:nvSpPr>
          <p:spPr bwMode="auto">
            <a:xfrm rot="-5400000">
              <a:off x="936" y="3144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1211403" name="Rectangle 11"/>
            <p:cNvSpPr>
              <a:spLocks noChangeArrowheads="1"/>
            </p:cNvSpPr>
            <p:nvPr/>
          </p:nvSpPr>
          <p:spPr bwMode="auto">
            <a:xfrm rot="-5400000">
              <a:off x="312" y="3144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211404" name="Rectangle 12"/>
            <p:cNvSpPr>
              <a:spLocks noChangeArrowheads="1"/>
            </p:cNvSpPr>
            <p:nvPr/>
          </p:nvSpPr>
          <p:spPr bwMode="auto">
            <a:xfrm rot="-5400000">
              <a:off x="936" y="3768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1211405" name="Rectangle 13"/>
            <p:cNvSpPr>
              <a:spLocks noChangeArrowheads="1"/>
            </p:cNvSpPr>
            <p:nvPr/>
          </p:nvSpPr>
          <p:spPr bwMode="auto">
            <a:xfrm rot="-5400000">
              <a:off x="312" y="3768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1211406" name="Rectangle 14"/>
            <p:cNvSpPr>
              <a:spLocks noChangeArrowheads="1"/>
            </p:cNvSpPr>
            <p:nvPr/>
          </p:nvSpPr>
          <p:spPr bwMode="auto">
            <a:xfrm>
              <a:off x="624" y="3456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211407" name="Rectangle 15"/>
            <p:cNvSpPr>
              <a:spLocks noChangeArrowheads="1"/>
            </p:cNvSpPr>
            <p:nvPr/>
          </p:nvSpPr>
          <p:spPr bwMode="auto">
            <a:xfrm>
              <a:off x="624" y="2832"/>
              <a:ext cx="432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1211509" name="Group 117"/>
          <p:cNvGrpSpPr>
            <a:grpSpLocks/>
          </p:cNvGrpSpPr>
          <p:nvPr/>
        </p:nvGrpSpPr>
        <p:grpSpPr bwMode="auto">
          <a:xfrm>
            <a:off x="3048000" y="2438400"/>
            <a:ext cx="5638800" cy="3673475"/>
            <a:chOff x="1920" y="1442"/>
            <a:chExt cx="3552" cy="2314"/>
          </a:xfrm>
        </p:grpSpPr>
        <p:pic>
          <p:nvPicPr>
            <p:cNvPr id="121139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442"/>
              <a:ext cx="3552" cy="2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1408" name="Text Box 16"/>
            <p:cNvSpPr txBox="1">
              <a:spLocks noChangeArrowheads="1"/>
            </p:cNvSpPr>
            <p:nvPr/>
          </p:nvSpPr>
          <p:spPr bwMode="auto">
            <a:xfrm>
              <a:off x="3840" y="1951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smtClean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1211409" name="Text Box 17"/>
            <p:cNvSpPr txBox="1">
              <a:spLocks noChangeArrowheads="1"/>
            </p:cNvSpPr>
            <p:nvPr/>
          </p:nvSpPr>
          <p:spPr bwMode="auto">
            <a:xfrm>
              <a:off x="3840" y="215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smtClean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1211410" name="Text Box 18"/>
            <p:cNvSpPr txBox="1">
              <a:spLocks noChangeArrowheads="1"/>
            </p:cNvSpPr>
            <p:nvPr/>
          </p:nvSpPr>
          <p:spPr bwMode="auto">
            <a:xfrm>
              <a:off x="3840" y="2304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smtClean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1211411" name="Text Box 19"/>
            <p:cNvSpPr txBox="1">
              <a:spLocks noChangeArrowheads="1"/>
            </p:cNvSpPr>
            <p:nvPr/>
          </p:nvSpPr>
          <p:spPr bwMode="auto">
            <a:xfrm>
              <a:off x="3840" y="2486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smtClean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1211412" name="Text Box 20"/>
            <p:cNvSpPr txBox="1">
              <a:spLocks noChangeArrowheads="1"/>
            </p:cNvSpPr>
            <p:nvPr/>
          </p:nvSpPr>
          <p:spPr bwMode="auto">
            <a:xfrm>
              <a:off x="3840" y="2630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smtClean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1211413" name="Text Box 21"/>
            <p:cNvSpPr txBox="1">
              <a:spLocks noChangeArrowheads="1"/>
            </p:cNvSpPr>
            <p:nvPr/>
          </p:nvSpPr>
          <p:spPr bwMode="auto">
            <a:xfrm>
              <a:off x="3840" y="1766"/>
              <a:ext cx="24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smtClean="0">
                  <a:solidFill>
                    <a:srgbClr val="FFFFFF"/>
                  </a:solidFill>
                </a:rPr>
                <a:t>-1</a:t>
              </a:r>
            </a:p>
          </p:txBody>
        </p:sp>
        <p:sp>
          <p:nvSpPr>
            <p:cNvPr id="1211414" name="Text Box 22"/>
            <p:cNvSpPr txBox="1">
              <a:spLocks noChangeArrowheads="1"/>
            </p:cNvSpPr>
            <p:nvPr/>
          </p:nvSpPr>
          <p:spPr bwMode="auto">
            <a:xfrm>
              <a:off x="3840" y="2822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smtClean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1211415" name="Text Box 23"/>
            <p:cNvSpPr txBox="1">
              <a:spLocks noChangeArrowheads="1"/>
            </p:cNvSpPr>
            <p:nvPr/>
          </p:nvSpPr>
          <p:spPr bwMode="auto">
            <a:xfrm>
              <a:off x="3840" y="3024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smtClean="0">
                  <a:solidFill>
                    <a:srgbClr val="FFFFFF"/>
                  </a:solidFill>
                </a:rPr>
                <a:t>0</a:t>
              </a:r>
            </a:p>
          </p:txBody>
        </p:sp>
      </p:grpSp>
      <p:graphicFrame>
        <p:nvGraphicFramePr>
          <p:cNvPr id="1211508" name="Group 116"/>
          <p:cNvGraphicFramePr>
            <a:graphicFrameLocks noGrp="1"/>
          </p:cNvGraphicFramePr>
          <p:nvPr/>
        </p:nvGraphicFramePr>
        <p:xfrm>
          <a:off x="3200400" y="914400"/>
          <a:ext cx="6094413" cy="1465580"/>
        </p:xfrm>
        <a:graphic>
          <a:graphicData uri="http://schemas.openxmlformats.org/drawingml/2006/table">
            <a:tbl>
              <a:tblPr/>
              <a:tblGrid>
                <a:gridCol w="677863"/>
                <a:gridCol w="676275"/>
                <a:gridCol w="627062"/>
                <a:gridCol w="728663"/>
                <a:gridCol w="676275"/>
                <a:gridCol w="652462"/>
                <a:gridCol w="703263"/>
                <a:gridCol w="439737"/>
                <a:gridCol w="912813"/>
              </a:tblGrid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Digit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(fixed input)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1511" name="Text Box 119"/>
          <p:cNvSpPr txBox="1">
            <a:spLocks noChangeArrowheads="1"/>
          </p:cNvSpPr>
          <p:nvPr/>
        </p:nvSpPr>
        <p:spPr bwMode="auto">
          <a:xfrm>
            <a:off x="6324600" y="5334000"/>
            <a:ext cx="2349500" cy="71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Sum&gt;0 </a:t>
            </a:r>
            <a:r>
              <a:rPr lang="en-US" sz="2000" smtClean="0">
                <a:solidFill>
                  <a:srgbClr val="000000"/>
                </a:solidFill>
                <a:sym typeface="Wingdings" charset="0"/>
              </a:rPr>
              <a:t>   output=1</a:t>
            </a:r>
          </a:p>
          <a:p>
            <a:r>
              <a:rPr lang="en-US" sz="2000" smtClean="0">
                <a:solidFill>
                  <a:srgbClr val="000000"/>
                </a:solidFill>
                <a:sym typeface="Wingdings" charset="0"/>
              </a:rPr>
              <a:t>Else 	     output=0</a:t>
            </a: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1211512" name="Text Box 120"/>
          <p:cNvSpPr txBox="1">
            <a:spLocks noChangeArrowheads="1"/>
          </p:cNvSpPr>
          <p:nvPr/>
        </p:nvSpPr>
        <p:spPr bwMode="auto">
          <a:xfrm>
            <a:off x="6400800" y="2538413"/>
            <a:ext cx="23066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</a:rPr>
              <a:t>When the input digit  is 0,</a:t>
            </a:r>
          </a:p>
          <a:p>
            <a:r>
              <a:rPr lang="en-US" sz="1600" smtClean="0">
                <a:solidFill>
                  <a:srgbClr val="FFFFFF"/>
                </a:solidFill>
              </a:rPr>
              <a:t>what</a:t>
            </a:r>
            <a:r>
              <a:rPr lang="ja-JP" altLang="en-US" sz="1600" smtClean="0">
                <a:solidFill>
                  <a:srgbClr val="FFFFFF"/>
                </a:solidFill>
                <a:latin typeface="Arial"/>
              </a:rPr>
              <a:t>’</a:t>
            </a:r>
            <a:r>
              <a:rPr lang="en-US" sz="1600" smtClean="0">
                <a:solidFill>
                  <a:srgbClr val="FFFFFF"/>
                </a:solidFill>
              </a:rPr>
              <a:t>s the value of </a:t>
            </a:r>
          </a:p>
          <a:p>
            <a:r>
              <a:rPr lang="en-US" sz="1600" smtClean="0">
                <a:solidFill>
                  <a:srgbClr val="FFFFFF"/>
                </a:solidFill>
              </a:rPr>
              <a:t>sum?</a:t>
            </a:r>
          </a:p>
        </p:txBody>
      </p:sp>
    </p:spTree>
    <p:extLst>
      <p:ext uri="{BB962C8B-B14F-4D97-AF65-F5344CB8AC3E}">
        <p14:creationId xmlns:p14="http://schemas.microsoft.com/office/powerpoint/2010/main" val="2263421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1399" grpId="0"/>
      <p:bldP spid="12115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6900"/>
            <a:ext cx="8267700" cy="542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180" y="6096000"/>
            <a:ext cx="664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But </a:t>
            </a:r>
            <a:r>
              <a:rPr lang="en-US" b="1" dirty="0" err="1" smtClean="0">
                <a:solidFill>
                  <a:schemeClr val="accent2"/>
                </a:solidFill>
              </a:rPr>
              <a:t>Minsky</a:t>
            </a:r>
            <a:r>
              <a:rPr lang="en-US" b="1" dirty="0" smtClean="0">
                <a:solidFill>
                  <a:schemeClr val="accent2"/>
                </a:solidFill>
              </a:rPr>
              <a:t> used a simplified model. Single layer.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95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5344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943600"/>
            <a:ext cx="857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0/1 signals. Open circles: “off” or “0”. Closed “on” or “1”.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213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71600"/>
            <a:ext cx="8788400" cy="359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5105400"/>
            <a:ext cx="35406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XOR: Try solving</a:t>
            </a:r>
          </a:p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quations for</a:t>
            </a:r>
          </a:p>
          <a:p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eights! (with threshold).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Show unsolvable.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57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50900"/>
            <a:ext cx="77470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410200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 neurons ~ 100 Billion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5867400"/>
            <a:ext cx="638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not build a model like a network of neurons?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96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54100"/>
            <a:ext cx="7937500" cy="412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3886200"/>
            <a:ext cx="4327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Update: or perhaps the best!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92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Handwritten digit recognition</a:t>
            </a:r>
          </a:p>
        </p:txBody>
      </p:sp>
      <p:sp>
        <p:nvSpPr>
          <p:cNvPr id="112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1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7392988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1285" name="Text Box 5"/>
          <p:cNvSpPr txBox="1">
            <a:spLocks noChangeArrowheads="1"/>
          </p:cNvSpPr>
          <p:nvPr/>
        </p:nvSpPr>
        <p:spPr bwMode="auto">
          <a:xfrm>
            <a:off x="6994525" y="4762500"/>
            <a:ext cx="187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(more specialized)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5410200"/>
            <a:ext cx="4315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But, deep neural nets even better!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61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63600"/>
            <a:ext cx="8191500" cy="454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5638800"/>
            <a:ext cx="6809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Note: can discover hidden features (“regularities”) 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unsupervised with multi-layer networks.</a:t>
            </a:r>
            <a:endParaRPr lang="en-US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452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88" y="1859772"/>
            <a:ext cx="43307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16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 Learning:</a:t>
            </a:r>
            <a:br>
              <a:rPr lang="en-US"/>
            </a:br>
            <a:r>
              <a:rPr lang="en-US"/>
              <a:t>Intuition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534400" cy="4114800"/>
          </a:xfrm>
        </p:spPr>
        <p:txBody>
          <a:bodyPr/>
          <a:lstStyle/>
          <a:p>
            <a:r>
              <a:rPr lang="en-US" b="1" dirty="0"/>
              <a:t>Weight Update</a:t>
            </a:r>
          </a:p>
          <a:p>
            <a:r>
              <a:rPr lang="en-US" b="1" dirty="0">
                <a:sym typeface="Wingdings" charset="0"/>
              </a:rPr>
              <a:t> </a:t>
            </a:r>
            <a:r>
              <a:rPr lang="en-US" dirty="0">
                <a:sym typeface="Wingdings" charset="0"/>
              </a:rPr>
              <a:t>Input </a:t>
            </a:r>
            <a:r>
              <a:rPr lang="en-US" dirty="0" err="1">
                <a:sym typeface="Wingdings" charset="0"/>
              </a:rPr>
              <a:t>I</a:t>
            </a:r>
            <a:r>
              <a:rPr lang="en-US" baseline="-25000" dirty="0" err="1">
                <a:sym typeface="Wingdings" charset="0"/>
              </a:rPr>
              <a:t>j</a:t>
            </a:r>
            <a:r>
              <a:rPr lang="en-US" baseline="-25000" dirty="0">
                <a:sym typeface="Wingdings" charset="0"/>
              </a:rPr>
              <a:t>  </a:t>
            </a:r>
            <a:r>
              <a:rPr lang="en-US" dirty="0">
                <a:sym typeface="Wingdings" charset="0"/>
              </a:rPr>
              <a:t>(j=1,2,…,n)</a:t>
            </a:r>
            <a:endParaRPr lang="en-US" baseline="-25000" dirty="0"/>
          </a:p>
          <a:p>
            <a:r>
              <a:rPr lang="en-US" dirty="0">
                <a:sym typeface="Wingdings" charset="0"/>
              </a:rPr>
              <a:t></a:t>
            </a:r>
            <a:r>
              <a:rPr lang="en-US" i="1" dirty="0"/>
              <a:t> </a:t>
            </a:r>
            <a:r>
              <a:rPr lang="en-US" dirty="0"/>
              <a:t>Single output O: target output, T.</a:t>
            </a:r>
          </a:p>
          <a:p>
            <a:r>
              <a:rPr lang="en-US" dirty="0"/>
              <a:t>Consider some initial weights</a:t>
            </a:r>
          </a:p>
          <a:p>
            <a:r>
              <a:rPr lang="en-US" dirty="0"/>
              <a:t>Define example error: 		Err = T – O</a:t>
            </a:r>
          </a:p>
          <a:p>
            <a:r>
              <a:rPr lang="en-US" dirty="0"/>
              <a:t>Now just move weights in right direction!</a:t>
            </a:r>
          </a:p>
          <a:p>
            <a:r>
              <a:rPr lang="en-US" dirty="0"/>
              <a:t>If the error is positive, then we need to increase O.</a:t>
            </a:r>
          </a:p>
          <a:p>
            <a:r>
              <a:rPr lang="en-US" dirty="0"/>
              <a:t>		Err &gt;0 </a:t>
            </a:r>
            <a:r>
              <a:rPr lang="en-US" dirty="0">
                <a:sym typeface="Wingdings" charset="0"/>
              </a:rPr>
              <a:t> need to increase O;</a:t>
            </a:r>
          </a:p>
          <a:p>
            <a:r>
              <a:rPr lang="en-US" dirty="0">
                <a:sym typeface="Wingdings" charset="0"/>
              </a:rPr>
              <a:t>		</a:t>
            </a:r>
            <a:r>
              <a:rPr lang="en-US" dirty="0"/>
              <a:t>Err &lt;0 </a:t>
            </a:r>
            <a:r>
              <a:rPr lang="en-US" dirty="0">
                <a:sym typeface="Wingdings" charset="0"/>
              </a:rPr>
              <a:t> need to decrease O;</a:t>
            </a:r>
          </a:p>
          <a:p>
            <a:r>
              <a:rPr lang="en-US" dirty="0">
                <a:sym typeface="Wingdings" charset="0"/>
              </a:rPr>
              <a:t>Each input unit j, contributes </a:t>
            </a:r>
            <a:r>
              <a:rPr lang="en-US" dirty="0" err="1">
                <a:sym typeface="Wingdings" charset="0"/>
              </a:rPr>
              <a:t>W</a:t>
            </a:r>
            <a:r>
              <a:rPr lang="en-US" baseline="-25000" dirty="0" err="1">
                <a:sym typeface="Wingdings" charset="0"/>
              </a:rPr>
              <a:t>j</a:t>
            </a:r>
            <a:r>
              <a:rPr lang="en-US" dirty="0">
                <a:sym typeface="Wingdings" charset="0"/>
              </a:rPr>
              <a:t> </a:t>
            </a:r>
            <a:r>
              <a:rPr lang="en-US" dirty="0" err="1">
                <a:sym typeface="Wingdings" charset="0"/>
              </a:rPr>
              <a:t>I</a:t>
            </a:r>
            <a:r>
              <a:rPr lang="en-US" baseline="-25000" dirty="0" err="1">
                <a:sym typeface="Wingdings" charset="0"/>
              </a:rPr>
              <a:t>j</a:t>
            </a:r>
            <a:r>
              <a:rPr lang="en-US" dirty="0">
                <a:sym typeface="Wingdings" charset="0"/>
              </a:rPr>
              <a:t> to total </a:t>
            </a:r>
            <a:r>
              <a:rPr lang="en-US" dirty="0" smtClean="0">
                <a:sym typeface="Wingdings" charset="0"/>
              </a:rPr>
              <a:t>input.</a:t>
            </a:r>
            <a:endParaRPr lang="en-US" dirty="0">
              <a:sym typeface="Wingdings" charset="0"/>
            </a:endParaRPr>
          </a:p>
          <a:p>
            <a:r>
              <a:rPr lang="en-US" dirty="0">
                <a:sym typeface="Wingdings" charset="0"/>
              </a:rPr>
              <a:t>		</a:t>
            </a:r>
            <a:r>
              <a:rPr lang="en-US" dirty="0" smtClean="0">
                <a:solidFill>
                  <a:srgbClr val="FF0000"/>
                </a:solidFill>
              </a:rPr>
              <a:t>So</a:t>
            </a:r>
            <a:r>
              <a:rPr lang="en-US" dirty="0">
                <a:solidFill>
                  <a:srgbClr val="FF0000"/>
                </a:solidFill>
              </a:rPr>
              <a:t>, use:</a:t>
            </a:r>
          </a:p>
          <a:p>
            <a:r>
              <a:rPr lang="en-US" dirty="0">
                <a:solidFill>
                  <a:srgbClr val="FF0000"/>
                </a:solidFill>
              </a:rPr>
              <a:t>  			</a:t>
            </a:r>
            <a:r>
              <a:rPr lang="en-US" i="1" dirty="0" err="1">
                <a:solidFill>
                  <a:srgbClr val="FF0000"/>
                </a:solidFill>
              </a:rPr>
              <a:t>W</a:t>
            </a:r>
            <a:r>
              <a:rPr lang="en-US" i="1" baseline="-25000" dirty="0" err="1">
                <a:solidFill>
                  <a:srgbClr val="FF0000"/>
                </a:solidFill>
              </a:rPr>
              <a:t>j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  <a:sym typeface="Wingdings" charset="0"/>
              </a:rPr>
              <a:t> </a:t>
            </a:r>
            <a:r>
              <a:rPr lang="en-US" i="1" dirty="0" err="1">
                <a:solidFill>
                  <a:srgbClr val="FF0000"/>
                </a:solidFill>
                <a:sym typeface="Wingdings" charset="0"/>
              </a:rPr>
              <a:t>W</a:t>
            </a:r>
            <a:r>
              <a:rPr lang="en-US" i="1" baseline="-25000" dirty="0" err="1">
                <a:solidFill>
                  <a:srgbClr val="FF0000"/>
                </a:solidFill>
                <a:sym typeface="Wingdings" charset="0"/>
              </a:rPr>
              <a:t>j</a:t>
            </a:r>
            <a:r>
              <a:rPr lang="en-US" i="1" baseline="-25000" dirty="0">
                <a:solidFill>
                  <a:srgbClr val="FF0000"/>
                </a:solidFill>
                <a:sym typeface="Wingdings" charset="0"/>
              </a:rPr>
              <a:t> </a:t>
            </a:r>
            <a:r>
              <a:rPr lang="en-US" i="1" dirty="0">
                <a:solidFill>
                  <a:srgbClr val="FF0000"/>
                </a:solidFill>
                <a:sym typeface="Wingdings" charset="0"/>
              </a:rPr>
              <a:t>+ </a:t>
            </a:r>
            <a:r>
              <a:rPr lang="en-US" i="1" dirty="0">
                <a:solidFill>
                  <a:srgbClr val="FF0000"/>
                </a:solidFill>
                <a:sym typeface="Symbol" charset="0"/>
              </a:rPr>
              <a:t>  </a:t>
            </a:r>
            <a:r>
              <a:rPr lang="en-US" i="1" dirty="0" err="1">
                <a:solidFill>
                  <a:srgbClr val="FF0000"/>
                </a:solidFill>
                <a:sym typeface="Symbol" charset="0"/>
              </a:rPr>
              <a:t>I</a:t>
            </a:r>
            <a:r>
              <a:rPr lang="en-US" i="1" baseline="-25000" dirty="0" err="1">
                <a:solidFill>
                  <a:srgbClr val="FF0000"/>
                </a:solidFill>
                <a:sym typeface="Symbol" charset="0"/>
              </a:rPr>
              <a:t>j</a:t>
            </a:r>
            <a:r>
              <a:rPr lang="en-US" i="1" dirty="0">
                <a:solidFill>
                  <a:srgbClr val="FF0000"/>
                </a:solidFill>
                <a:sym typeface="Symbol" charset="0"/>
              </a:rPr>
              <a:t>  Err </a:t>
            </a:r>
            <a:endParaRPr lang="en-US" dirty="0"/>
          </a:p>
          <a:p>
            <a:r>
              <a:rPr lang="en-US" dirty="0"/>
              <a:t>Perceptron Learning Rule (Rosenblatt 1960)</a:t>
            </a:r>
          </a:p>
        </p:txBody>
      </p:sp>
      <p:sp>
        <p:nvSpPr>
          <p:cNvPr id="1169412" name="Rectangle 4"/>
          <p:cNvSpPr>
            <a:spLocks noChangeArrowheads="1"/>
          </p:cNvSpPr>
          <p:nvPr/>
        </p:nvSpPr>
        <p:spPr bwMode="auto">
          <a:xfrm>
            <a:off x="6019800" y="5867400"/>
            <a:ext cx="29418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Symbol" charset="0"/>
              <a:buChar char="a"/>
            </a:pPr>
            <a:r>
              <a:rPr lang="en-US" i="1" dirty="0" smtClean="0">
                <a:solidFill>
                  <a:srgbClr val="FF0000"/>
                </a:solidFill>
                <a:sym typeface="Symbol" charset="0"/>
              </a:rPr>
              <a:t>is the learning rate </a:t>
            </a:r>
          </a:p>
          <a:p>
            <a:r>
              <a:rPr lang="en-US" i="1" dirty="0" smtClean="0">
                <a:solidFill>
                  <a:srgbClr val="FF0000"/>
                </a:solidFill>
                <a:sym typeface="Symbol" charset="0"/>
              </a:rPr>
              <a:t>(for now assume 1).</a:t>
            </a:r>
          </a:p>
        </p:txBody>
      </p:sp>
      <p:pic>
        <p:nvPicPr>
          <p:cNvPr id="1169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133600"/>
            <a:ext cx="1243013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243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94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7772400" cy="4114800"/>
          </a:xfrm>
        </p:spPr>
        <p:txBody>
          <a:bodyPr/>
          <a:lstStyle/>
          <a:p>
            <a:r>
              <a:rPr lang="en-US"/>
              <a:t>Let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consider an example (adapted from Patrick Wintson book, MIT)</a:t>
            </a:r>
          </a:p>
          <a:p>
            <a:r>
              <a:rPr lang="en-US"/>
              <a:t>Framework and notation:</a:t>
            </a:r>
          </a:p>
          <a:p>
            <a:r>
              <a:rPr lang="en-US"/>
              <a:t>0/1 signals</a:t>
            </a:r>
          </a:p>
          <a:p>
            <a:r>
              <a:rPr lang="en-US"/>
              <a:t>Input vector: </a:t>
            </a:r>
          </a:p>
          <a:p>
            <a:endParaRPr lang="en-US"/>
          </a:p>
          <a:p>
            <a:r>
              <a:rPr lang="en-US"/>
              <a:t>Weight vector:</a:t>
            </a:r>
          </a:p>
          <a:p>
            <a:endParaRPr lang="en-US"/>
          </a:p>
          <a:p>
            <a:r>
              <a:rPr lang="en-US"/>
              <a:t>x</a:t>
            </a:r>
            <a:r>
              <a:rPr lang="en-US" baseline="-25000"/>
              <a:t>0</a:t>
            </a:r>
            <a:r>
              <a:rPr lang="en-US"/>
              <a:t> = 1 and </a:t>
            </a:r>
            <a:r>
              <a:rPr lang="en-US">
                <a:sym typeface="Symbol" charset="0"/>
              </a:rPr>
              <a:t></a:t>
            </a:r>
            <a:r>
              <a:rPr lang="en-US" baseline="-25000">
                <a:sym typeface="Symbol" charset="0"/>
              </a:rPr>
              <a:t>0</a:t>
            </a:r>
            <a:r>
              <a:rPr lang="en-US">
                <a:sym typeface="Symbol" charset="0"/>
              </a:rPr>
              <a:t>=-</a:t>
            </a:r>
            <a:r>
              <a:rPr lang="en-US"/>
              <a:t>w</a:t>
            </a:r>
            <a:r>
              <a:rPr lang="en-US" baseline="-25000"/>
              <a:t>0</a:t>
            </a:r>
            <a:r>
              <a:rPr lang="en-US"/>
              <a:t>, simulate the threshold.</a:t>
            </a:r>
          </a:p>
          <a:p>
            <a:endParaRPr lang="en-US"/>
          </a:p>
          <a:p>
            <a:r>
              <a:rPr lang="en-US"/>
              <a:t>O is output (0 or 1) (single output).</a:t>
            </a:r>
          </a:p>
          <a:p>
            <a:endParaRPr lang="en-US"/>
          </a:p>
          <a:p>
            <a:r>
              <a:rPr lang="en-US"/>
              <a:t>Threshold function: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17248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Perceptron Learning:</a:t>
            </a:r>
            <a:br>
              <a:rPr lang="en-US"/>
            </a:br>
            <a:r>
              <a:rPr lang="en-US"/>
              <a:t>Simple Example</a:t>
            </a:r>
          </a:p>
        </p:txBody>
      </p:sp>
      <p:graphicFrame>
        <p:nvGraphicFramePr>
          <p:cNvPr id="1172485" name="Object 5"/>
          <p:cNvGraphicFramePr>
            <a:graphicFrameLocks noChangeAspect="1"/>
          </p:cNvGraphicFramePr>
          <p:nvPr/>
        </p:nvGraphicFramePr>
        <p:xfrm>
          <a:off x="2867025" y="2895600"/>
          <a:ext cx="272256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4" name="Equation" r:id="rId3" imgW="1396800" imgH="533160" progId="Equation.3">
                  <p:embed/>
                </p:oleObj>
              </mc:Choice>
              <mc:Fallback>
                <p:oleObj name="Equation" r:id="rId3" imgW="13968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7025" y="2895600"/>
                        <a:ext cx="2722563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2486" name="Object 6"/>
          <p:cNvGraphicFramePr>
            <a:graphicFrameLocks noChangeAspect="1"/>
          </p:cNvGraphicFramePr>
          <p:nvPr/>
        </p:nvGraphicFramePr>
        <p:xfrm>
          <a:off x="2844800" y="3608388"/>
          <a:ext cx="2922588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5" name="Equation" r:id="rId5" imgW="1498320" imgH="533160" progId="Equation.3">
                  <p:embed/>
                </p:oleObj>
              </mc:Choice>
              <mc:Fallback>
                <p:oleObj name="Equation" r:id="rId5" imgW="14983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4800" y="3608388"/>
                        <a:ext cx="2922588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2487" name="Object 7"/>
          <p:cNvGraphicFramePr>
            <a:graphicFrameLocks noChangeAspect="1"/>
          </p:cNvGraphicFramePr>
          <p:nvPr/>
        </p:nvGraphicFramePr>
        <p:xfrm>
          <a:off x="3276600" y="5822950"/>
          <a:ext cx="428307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6" name="Equation" r:id="rId7" imgW="2730240" imgH="660240" progId="Equation.3">
                  <p:embed/>
                </p:oleObj>
              </mc:Choice>
              <mc:Fallback>
                <p:oleObj name="Equation" r:id="rId7" imgW="273024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822950"/>
                        <a:ext cx="4283075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2488" name="Rectangle 8"/>
          <p:cNvSpPr>
            <a:spLocks noChangeArrowheads="1"/>
          </p:cNvSpPr>
          <p:nvPr/>
        </p:nvSpPr>
        <p:spPr bwMode="auto">
          <a:xfrm>
            <a:off x="6172200" y="5334000"/>
            <a:ext cx="2366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mtClean="0">
                <a:solidFill>
                  <a:srgbClr val="000000"/>
                </a:solidFill>
              </a:rPr>
              <a:t>Learning rate = 1.</a:t>
            </a:r>
          </a:p>
        </p:txBody>
      </p:sp>
    </p:spTree>
    <p:extLst>
      <p:ext uri="{BB962C8B-B14F-4D97-AF65-F5344CB8AC3E}">
        <p14:creationId xmlns:p14="http://schemas.microsoft.com/office/powerpoint/2010/main" val="2784256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7772400" cy="4114800"/>
          </a:xfrm>
        </p:spPr>
        <p:txBody>
          <a:bodyPr/>
          <a:lstStyle/>
          <a:p>
            <a:r>
              <a:rPr lang="en-US" dirty="0"/>
              <a:t>Set of examples, each example is a pair </a:t>
            </a:r>
          </a:p>
          <a:p>
            <a:r>
              <a:rPr lang="en-US" dirty="0"/>
              <a:t>i.e., an input vector and a label y (0 or 1).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Learning procedure, called the </a:t>
            </a:r>
            <a:r>
              <a:rPr lang="ja-JP" altLang="en-US" dirty="0">
                <a:solidFill>
                  <a:srgbClr val="FF0000"/>
                </a:solidFill>
                <a:latin typeface="Arial"/>
              </a:rPr>
              <a:t>“</a:t>
            </a:r>
            <a:r>
              <a:rPr lang="en-US" i="1" dirty="0">
                <a:solidFill>
                  <a:srgbClr val="FF0000"/>
                </a:solidFill>
              </a:rPr>
              <a:t>error correcting method</a:t>
            </a:r>
            <a:r>
              <a:rPr lang="ja-JP" altLang="en-US" dirty="0">
                <a:solidFill>
                  <a:srgbClr val="FF0000"/>
                </a:solidFill>
                <a:latin typeface="Arial"/>
              </a:rPr>
              <a:t>”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dirty="0"/>
              <a:t>Start with all zero weight vector.</a:t>
            </a:r>
          </a:p>
          <a:p>
            <a:pPr>
              <a:buFontTx/>
              <a:buChar char="•"/>
            </a:pPr>
            <a:r>
              <a:rPr lang="en-US" dirty="0"/>
              <a:t>Cycle (repeatedly) through examples and for each example do:</a:t>
            </a:r>
          </a:p>
          <a:p>
            <a:pPr lvl="1"/>
            <a:r>
              <a:rPr lang="en-US" b="1" dirty="0"/>
              <a:t>If perceptron is 0 while it should be 1, </a:t>
            </a:r>
          </a:p>
          <a:p>
            <a:r>
              <a:rPr lang="en-US" dirty="0"/>
              <a:t>		</a:t>
            </a:r>
            <a:r>
              <a:rPr lang="en-US" b="1" dirty="0"/>
              <a:t>add the input vector to the weight vector</a:t>
            </a:r>
          </a:p>
          <a:p>
            <a:pPr lvl="1"/>
            <a:r>
              <a:rPr lang="en-US" b="1" dirty="0"/>
              <a:t>If perceptron is 1 while it should be 0, </a:t>
            </a:r>
          </a:p>
          <a:p>
            <a:r>
              <a:rPr lang="en-US" b="1" dirty="0"/>
              <a:t>		subtract  the input vector to the weight vector</a:t>
            </a:r>
          </a:p>
          <a:p>
            <a:pPr lvl="1"/>
            <a:r>
              <a:rPr lang="en-US" b="1" dirty="0"/>
              <a:t>Otherwise do nothing.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7350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Perceptron Learning:</a:t>
            </a:r>
            <a:br>
              <a:rPr lang="en-US"/>
            </a:br>
            <a:r>
              <a:rPr lang="en-US"/>
              <a:t>Simple Example</a:t>
            </a:r>
          </a:p>
        </p:txBody>
      </p:sp>
      <p:sp>
        <p:nvSpPr>
          <p:cNvPr id="1173511" name="Rectangle 7"/>
          <p:cNvSpPr>
            <a:spLocks noChangeArrowheads="1"/>
          </p:cNvSpPr>
          <p:nvPr/>
        </p:nvSpPr>
        <p:spPr bwMode="auto">
          <a:xfrm>
            <a:off x="304800" y="9144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i="1" smtClean="0">
                <a:solidFill>
                  <a:srgbClr val="FF0000"/>
                </a:solidFill>
              </a:rPr>
              <a:t>W</a:t>
            </a:r>
            <a:r>
              <a:rPr lang="en-US" sz="2000" i="1" baseline="-25000" smtClean="0">
                <a:solidFill>
                  <a:srgbClr val="FF0000"/>
                </a:solidFill>
              </a:rPr>
              <a:t>j</a:t>
            </a:r>
            <a:r>
              <a:rPr lang="en-US" sz="2000" i="1" smtClean="0">
                <a:solidFill>
                  <a:srgbClr val="FF0000"/>
                </a:solidFill>
              </a:rPr>
              <a:t> </a:t>
            </a:r>
            <a:r>
              <a:rPr lang="en-US" sz="2000" i="1" smtClean="0">
                <a:solidFill>
                  <a:srgbClr val="FF0000"/>
                </a:solidFill>
                <a:sym typeface="Wingdings" charset="0"/>
              </a:rPr>
              <a:t> W</a:t>
            </a:r>
            <a:r>
              <a:rPr lang="en-US" sz="2000" i="1" baseline="-25000" smtClean="0">
                <a:solidFill>
                  <a:srgbClr val="FF0000"/>
                </a:solidFill>
                <a:sym typeface="Wingdings" charset="0"/>
              </a:rPr>
              <a:t>j </a:t>
            </a:r>
            <a:r>
              <a:rPr lang="en-US" sz="2000" i="1" smtClean="0">
                <a:solidFill>
                  <a:srgbClr val="FF0000"/>
                </a:solidFill>
                <a:sym typeface="Wingdings" charset="0"/>
              </a:rPr>
              <a:t>+ </a:t>
            </a:r>
            <a:r>
              <a:rPr lang="en-US" sz="2000" i="1" smtClean="0">
                <a:solidFill>
                  <a:srgbClr val="FF0000"/>
                </a:solidFill>
                <a:sym typeface="Symbol" charset="0"/>
              </a:rPr>
              <a:t>  I</a:t>
            </a:r>
            <a:r>
              <a:rPr lang="en-US" sz="2000" i="1" baseline="-25000" smtClean="0">
                <a:solidFill>
                  <a:srgbClr val="FF0000"/>
                </a:solidFill>
                <a:sym typeface="Symbol" charset="0"/>
              </a:rPr>
              <a:t>j</a:t>
            </a:r>
            <a:r>
              <a:rPr lang="en-US" sz="2000" i="1" smtClean="0">
                <a:solidFill>
                  <a:srgbClr val="FF0000"/>
                </a:solidFill>
                <a:sym typeface="Symbol" charset="0"/>
              </a:rPr>
              <a:t>  Err </a:t>
            </a:r>
          </a:p>
        </p:txBody>
      </p:sp>
      <p:sp>
        <p:nvSpPr>
          <p:cNvPr id="1173512" name="Rectangle 8"/>
          <p:cNvSpPr>
            <a:spLocks noChangeArrowheads="1"/>
          </p:cNvSpPr>
          <p:nvPr/>
        </p:nvSpPr>
        <p:spPr bwMode="auto">
          <a:xfrm>
            <a:off x="381000" y="457200"/>
            <a:ext cx="1662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i="1" smtClean="0">
                <a:solidFill>
                  <a:srgbClr val="000000"/>
                </a:solidFill>
              </a:rPr>
              <a:t>Err = T – O</a:t>
            </a:r>
          </a:p>
        </p:txBody>
      </p:sp>
      <p:graphicFrame>
        <p:nvGraphicFramePr>
          <p:cNvPr id="1173515" name="Object 11"/>
          <p:cNvGraphicFramePr>
            <a:graphicFrameLocks noChangeAspect="1"/>
          </p:cNvGraphicFramePr>
          <p:nvPr/>
        </p:nvGraphicFramePr>
        <p:xfrm>
          <a:off x="4495800" y="1828800"/>
          <a:ext cx="84613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7" name="Equation" r:id="rId3" imgW="469800" imgH="317160" progId="Equation.3">
                  <p:embed/>
                </p:oleObj>
              </mc:Choice>
              <mc:Fallback>
                <p:oleObj name="Equation" r:id="rId3" imgW="46980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828800"/>
                        <a:ext cx="846138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73518" name="Group 14"/>
          <p:cNvGrpSpPr>
            <a:grpSpLocks/>
          </p:cNvGrpSpPr>
          <p:nvPr/>
        </p:nvGrpSpPr>
        <p:grpSpPr bwMode="auto">
          <a:xfrm>
            <a:off x="5791200" y="4949825"/>
            <a:ext cx="2327275" cy="1465263"/>
            <a:chOff x="3648" y="2904"/>
            <a:chExt cx="1466" cy="923"/>
          </a:xfrm>
        </p:grpSpPr>
        <p:sp>
          <p:nvSpPr>
            <p:cNvPr id="1173516" name="Text Box 12"/>
            <p:cNvSpPr txBox="1">
              <a:spLocks noChangeArrowheads="1"/>
            </p:cNvSpPr>
            <p:nvPr/>
          </p:nvSpPr>
          <p:spPr bwMode="auto">
            <a:xfrm>
              <a:off x="3926" y="2904"/>
              <a:ext cx="1188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FF0000"/>
                  </a:solidFill>
                </a:rPr>
                <a:t>Intuitively correct,</a:t>
              </a:r>
            </a:p>
            <a:p>
              <a:r>
                <a:rPr lang="en-US" sz="1800" smtClean="0">
                  <a:solidFill>
                    <a:srgbClr val="FF0000"/>
                  </a:solidFill>
                </a:rPr>
                <a:t>(e.g., if output is 0</a:t>
              </a:r>
            </a:p>
            <a:p>
              <a:r>
                <a:rPr lang="en-US" sz="1800" smtClean="0">
                  <a:solidFill>
                    <a:srgbClr val="FF0000"/>
                  </a:solidFill>
                </a:rPr>
                <a:t>but it should be 1, </a:t>
              </a:r>
            </a:p>
            <a:p>
              <a:r>
                <a:rPr lang="en-US" sz="1800" smtClean="0">
                  <a:solidFill>
                    <a:srgbClr val="FF0000"/>
                  </a:solidFill>
                </a:rPr>
                <a:t>the weights are</a:t>
              </a:r>
            </a:p>
            <a:p>
              <a:r>
                <a:rPr lang="en-US" sz="1800" smtClean="0">
                  <a:solidFill>
                    <a:srgbClr val="FF0000"/>
                  </a:solidFill>
                </a:rPr>
                <a:t> increased) !</a:t>
              </a:r>
            </a:p>
          </p:txBody>
        </p:sp>
        <p:sp>
          <p:nvSpPr>
            <p:cNvPr id="1173517" name="Line 13"/>
            <p:cNvSpPr>
              <a:spLocks noChangeShapeType="1"/>
            </p:cNvSpPr>
            <p:nvPr/>
          </p:nvSpPr>
          <p:spPr bwMode="auto">
            <a:xfrm flipH="1">
              <a:off x="3648" y="3024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173519" name="Text Box 15"/>
          <p:cNvSpPr txBox="1">
            <a:spLocks noChangeArrowheads="1"/>
          </p:cNvSpPr>
          <p:nvPr/>
        </p:nvSpPr>
        <p:spPr bwMode="auto">
          <a:xfrm>
            <a:off x="5486400" y="1981200"/>
            <a:ext cx="3482975" cy="1474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smtClean="0">
                <a:solidFill>
                  <a:srgbClr val="000000"/>
                </a:solidFill>
              </a:rPr>
              <a:t>This procedure provably converges 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</a:rPr>
              <a:t>(polynomial number of  steps)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</a:rPr>
              <a:t> if the function is represented 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</a:rPr>
              <a:t>by a perceptron </a:t>
            </a:r>
          </a:p>
          <a:p>
            <a:pPr algn="ctr"/>
            <a:r>
              <a:rPr lang="en-US" sz="1800" smtClean="0">
                <a:solidFill>
                  <a:srgbClr val="000000"/>
                </a:solidFill>
              </a:rPr>
              <a:t>(i.e., linearly separable)</a:t>
            </a:r>
          </a:p>
        </p:txBody>
      </p:sp>
    </p:spTree>
    <p:extLst>
      <p:ext uri="{BB962C8B-B14F-4D97-AF65-F5344CB8AC3E}">
        <p14:creationId xmlns:p14="http://schemas.microsoft.com/office/powerpoint/2010/main" val="2964483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autoRev="1" fill="hold"/>
                                        <p:tgtEl>
                                          <p:spTgt spid="11735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11735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11735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19" grpId="0" animBg="1"/>
      <p:bldP spid="117351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 Learning:</a:t>
            </a:r>
            <a:br>
              <a:rPr lang="en-US"/>
            </a:br>
            <a:r>
              <a:rPr lang="en-US"/>
              <a:t>Simple Example</a:t>
            </a:r>
          </a:p>
        </p:txBody>
      </p:sp>
      <p:sp>
        <p:nvSpPr>
          <p:cNvPr id="120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learning the logical OR function.</a:t>
            </a:r>
          </a:p>
          <a:p>
            <a:r>
              <a:rPr lang="en-US"/>
              <a:t>Our examples are:</a:t>
            </a:r>
          </a:p>
          <a:p>
            <a:endParaRPr lang="en-US"/>
          </a:p>
          <a:p>
            <a:r>
              <a:rPr lang="en-US"/>
              <a:t>Sample 		x0 	x1	x2	label</a:t>
            </a:r>
          </a:p>
          <a:p>
            <a:r>
              <a:rPr lang="en-US"/>
              <a:t>1			1	0	0	0</a:t>
            </a:r>
          </a:p>
          <a:p>
            <a:r>
              <a:rPr lang="en-US"/>
              <a:t>2			1	0	1	1</a:t>
            </a:r>
          </a:p>
          <a:p>
            <a:r>
              <a:rPr lang="en-US"/>
              <a:t>3			1	1	0	1</a:t>
            </a:r>
          </a:p>
          <a:p>
            <a:r>
              <a:rPr lang="en-US"/>
              <a:t>4			1	1	1	1</a:t>
            </a:r>
          </a:p>
        </p:txBody>
      </p:sp>
      <p:graphicFrame>
        <p:nvGraphicFramePr>
          <p:cNvPr id="1202180" name="Object 4"/>
          <p:cNvGraphicFramePr>
            <a:graphicFrameLocks noChangeAspect="1"/>
          </p:cNvGraphicFramePr>
          <p:nvPr/>
        </p:nvGraphicFramePr>
        <p:xfrm>
          <a:off x="3200400" y="5562600"/>
          <a:ext cx="428307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8" name="Equation" r:id="rId3" imgW="2730240" imgH="660240" progId="Equation.3">
                  <p:embed/>
                </p:oleObj>
              </mc:Choice>
              <mc:Fallback>
                <p:oleObj name="Equation" r:id="rId3" imgW="273024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562600"/>
                        <a:ext cx="4283075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2181" name="Text Box 5"/>
          <p:cNvSpPr txBox="1">
            <a:spLocks noChangeArrowheads="1"/>
          </p:cNvSpPr>
          <p:nvPr/>
        </p:nvSpPr>
        <p:spPr bwMode="auto">
          <a:xfrm>
            <a:off x="685800" y="5638800"/>
            <a:ext cx="2019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000000"/>
                </a:solidFill>
              </a:rPr>
              <a:t>Activation Function</a:t>
            </a:r>
          </a:p>
          <a:p>
            <a:endParaRPr 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97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218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 Learning:</a:t>
            </a:r>
            <a:br>
              <a:rPr lang="en-US"/>
            </a:br>
            <a:r>
              <a:rPr lang="en-US"/>
              <a:t>Simple Example</a:t>
            </a:r>
          </a:p>
        </p:txBody>
      </p:sp>
      <p:sp>
        <p:nvSpPr>
          <p:cNvPr id="120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ll use a single perceptron with three inputs.</a:t>
            </a:r>
          </a:p>
          <a:p>
            <a:r>
              <a:rPr lang="en-US"/>
              <a:t>We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ll start with all weights 0 W=  &lt;0,0,0&gt;</a:t>
            </a:r>
          </a:p>
          <a:p>
            <a:endParaRPr lang="en-US"/>
          </a:p>
          <a:p>
            <a:r>
              <a:rPr lang="en-US"/>
              <a:t>Example 1      I= &lt; 1 0 0&gt;	label=0 W=  &lt;0,0,0&gt;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0+ 00+ 00 </a:t>
            </a:r>
            <a:r>
              <a:rPr lang="en-US">
                <a:cs typeface="Times New Roman" charset="0"/>
                <a:sym typeface="Symbol" charset="0"/>
              </a:rPr>
              <a:t>=0, S=0) output </a:t>
            </a:r>
            <a:r>
              <a:rPr lang="en-US">
                <a:cs typeface="Times New Roman" charset="0"/>
                <a:sym typeface="Wingdings" charset="0"/>
              </a:rPr>
              <a:t> 0</a:t>
            </a:r>
            <a:endParaRPr lang="en-US">
              <a:cs typeface="Times New Roman" charset="0"/>
              <a:sym typeface="Symbol" charset="0"/>
            </a:endParaRP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0, so correct, do nothing</a:t>
            </a:r>
          </a:p>
          <a:p>
            <a:endParaRPr lang="en-US"/>
          </a:p>
          <a:p>
            <a:r>
              <a:rPr lang="en-US"/>
              <a:t>Example 2       I=&lt;1 0 1&gt;	label=1 W=  &lt;0,0,0&gt;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0+ 00+ 10 </a:t>
            </a:r>
            <a:r>
              <a:rPr lang="en-US">
                <a:cs typeface="Times New Roman" charset="0"/>
                <a:sym typeface="Symbol" charset="0"/>
              </a:rPr>
              <a:t>= 0) output </a:t>
            </a:r>
            <a:r>
              <a:rPr lang="en-US">
                <a:cs typeface="Times New Roman" charset="0"/>
                <a:sym typeface="Wingdings" charset="0"/>
              </a:rPr>
              <a:t>0 </a:t>
            </a:r>
            <a:endParaRPr lang="en-US">
              <a:cs typeface="Times New Roman" charset="0"/>
              <a:sym typeface="Symbol" charset="0"/>
            </a:endParaRP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</a:t>
            </a:r>
            <a:r>
              <a:rPr lang="en-US">
                <a:solidFill>
                  <a:srgbClr val="FF0000"/>
                </a:solidFill>
              </a:rPr>
              <a:t>0, while it should be 1, so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 we add input to weights</a:t>
            </a:r>
          </a:p>
          <a:p>
            <a:r>
              <a:rPr lang="en-US"/>
              <a:t>		W = &lt;0,0,0&gt; + &lt;1,0,1&gt;= &lt;1,0,1&gt;  </a:t>
            </a:r>
          </a:p>
          <a:p>
            <a:endParaRPr lang="en-US" sz="2400"/>
          </a:p>
        </p:txBody>
      </p:sp>
      <p:grpSp>
        <p:nvGrpSpPr>
          <p:cNvPr id="1203204" name="Group 4"/>
          <p:cNvGrpSpPr>
            <a:grpSpLocks/>
          </p:cNvGrpSpPr>
          <p:nvPr/>
        </p:nvGrpSpPr>
        <p:grpSpPr bwMode="auto">
          <a:xfrm>
            <a:off x="6629400" y="1981200"/>
            <a:ext cx="1295400" cy="1828800"/>
            <a:chOff x="4104" y="1658"/>
            <a:chExt cx="816" cy="1152"/>
          </a:xfrm>
        </p:grpSpPr>
        <p:grpSp>
          <p:nvGrpSpPr>
            <p:cNvPr id="1203205" name="Group 5"/>
            <p:cNvGrpSpPr>
              <a:grpSpLocks/>
            </p:cNvGrpSpPr>
            <p:nvPr/>
          </p:nvGrpSpPr>
          <p:grpSpPr bwMode="auto">
            <a:xfrm>
              <a:off x="4104" y="1680"/>
              <a:ext cx="816" cy="1104"/>
              <a:chOff x="4104" y="1680"/>
              <a:chExt cx="816" cy="1104"/>
            </a:xfrm>
          </p:grpSpPr>
          <p:sp>
            <p:nvSpPr>
              <p:cNvPr id="1203206" name="Oval 6"/>
              <p:cNvSpPr>
                <a:spLocks noChangeArrowheads="1"/>
              </p:cNvSpPr>
              <p:nvPr/>
            </p:nvSpPr>
            <p:spPr bwMode="auto">
              <a:xfrm>
                <a:off x="4104" y="1680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203207" name="Oval 7"/>
              <p:cNvSpPr>
                <a:spLocks noChangeArrowheads="1"/>
              </p:cNvSpPr>
              <p:nvPr/>
            </p:nvSpPr>
            <p:spPr bwMode="auto">
              <a:xfrm>
                <a:off x="4128" y="2112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1203208" name="Oval 8"/>
              <p:cNvSpPr>
                <a:spLocks noChangeArrowheads="1"/>
              </p:cNvSpPr>
              <p:nvPr/>
            </p:nvSpPr>
            <p:spPr bwMode="auto">
              <a:xfrm>
                <a:off x="4128" y="2544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1203209" name="Oval 9"/>
              <p:cNvSpPr>
                <a:spLocks noChangeArrowheads="1"/>
              </p:cNvSpPr>
              <p:nvPr/>
            </p:nvSpPr>
            <p:spPr bwMode="auto">
              <a:xfrm>
                <a:off x="4704" y="2112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O</a:t>
                </a:r>
                <a:endParaRPr lang="en-US" baseline="-25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3210" name="Line 10"/>
              <p:cNvSpPr>
                <a:spLocks noChangeShapeType="1"/>
              </p:cNvSpPr>
              <p:nvPr/>
            </p:nvSpPr>
            <p:spPr bwMode="auto">
              <a:xfrm>
                <a:off x="4272" y="1872"/>
                <a:ext cx="43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3211" name="Line 11"/>
              <p:cNvSpPr>
                <a:spLocks noChangeShapeType="1"/>
              </p:cNvSpPr>
              <p:nvPr/>
            </p:nvSpPr>
            <p:spPr bwMode="auto">
              <a:xfrm>
                <a:off x="4320" y="220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3212" name="Line 12"/>
              <p:cNvSpPr>
                <a:spLocks noChangeShapeType="1"/>
              </p:cNvSpPr>
              <p:nvPr/>
            </p:nvSpPr>
            <p:spPr bwMode="auto">
              <a:xfrm flipV="1">
                <a:off x="4320" y="2208"/>
                <a:ext cx="384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03213" name="Text Box 13"/>
            <p:cNvSpPr txBox="1">
              <a:spLocks noChangeArrowheads="1"/>
            </p:cNvSpPr>
            <p:nvPr/>
          </p:nvSpPr>
          <p:spPr bwMode="auto">
            <a:xfrm>
              <a:off x="4406" y="1658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203214" name="Text Box 14"/>
            <p:cNvSpPr txBox="1">
              <a:spLocks noChangeArrowheads="1"/>
            </p:cNvSpPr>
            <p:nvPr/>
          </p:nvSpPr>
          <p:spPr bwMode="auto">
            <a:xfrm>
              <a:off x="4358" y="2138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203215" name="Text Box 15"/>
            <p:cNvSpPr txBox="1">
              <a:spLocks noChangeArrowheads="1"/>
            </p:cNvSpPr>
            <p:nvPr/>
          </p:nvSpPr>
          <p:spPr bwMode="auto">
            <a:xfrm>
              <a:off x="4406" y="2522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2</a:t>
              </a:r>
            </a:p>
          </p:txBody>
        </p:sp>
      </p:grpSp>
      <p:graphicFrame>
        <p:nvGraphicFramePr>
          <p:cNvPr id="1203505" name="Object 305"/>
          <p:cNvGraphicFramePr>
            <a:graphicFrameLocks noChangeAspect="1"/>
          </p:cNvGraphicFramePr>
          <p:nvPr/>
        </p:nvGraphicFramePr>
        <p:xfrm>
          <a:off x="0" y="-44450"/>
          <a:ext cx="428307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2" name="Equation" r:id="rId3" imgW="2730240" imgH="660240" progId="Equation.3">
                  <p:embed/>
                </p:oleObj>
              </mc:Choice>
              <mc:Fallback>
                <p:oleObj name="Equation" r:id="rId3" imgW="273024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4450"/>
                        <a:ext cx="4283075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3508" name="Text Box 308"/>
          <p:cNvSpPr txBox="1">
            <a:spLocks noChangeArrowheads="1"/>
          </p:cNvSpPr>
          <p:nvPr/>
        </p:nvSpPr>
        <p:spPr bwMode="auto">
          <a:xfrm>
            <a:off x="6765925" y="17176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203511" name="Rectangle 311"/>
          <p:cNvSpPr>
            <a:spLocks noChangeArrowheads="1"/>
          </p:cNvSpPr>
          <p:nvPr/>
        </p:nvSpPr>
        <p:spPr bwMode="auto">
          <a:xfrm>
            <a:off x="152400" y="762000"/>
            <a:ext cx="6172200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/>
            <a:r>
              <a:rPr lang="en-US" sz="1200" smtClean="0">
                <a:solidFill>
                  <a:srgbClr val="000000"/>
                </a:solidFill>
              </a:rPr>
              <a:t>If perceptron is 0 while it should be 1, </a:t>
            </a:r>
          </a:p>
          <a:p>
            <a:r>
              <a:rPr lang="en-US" sz="1200" smtClean="0">
                <a:solidFill>
                  <a:srgbClr val="000000"/>
                </a:solidFill>
              </a:rPr>
              <a:t>		add the input vector to the weight vector</a:t>
            </a:r>
          </a:p>
          <a:p>
            <a:pPr lvl="1"/>
            <a:r>
              <a:rPr lang="en-US" sz="1200" smtClean="0">
                <a:solidFill>
                  <a:srgbClr val="000000"/>
                </a:solidFill>
              </a:rPr>
              <a:t>If perceptron is 1 while it should be 0, </a:t>
            </a:r>
          </a:p>
          <a:p>
            <a:r>
              <a:rPr lang="en-US" sz="1200" smtClean="0">
                <a:solidFill>
                  <a:srgbClr val="000000"/>
                </a:solidFill>
              </a:rPr>
              <a:t>		subtract  the input vector to the weight vector</a:t>
            </a:r>
          </a:p>
          <a:p>
            <a:pPr lvl="1"/>
            <a:r>
              <a:rPr lang="en-US" sz="1200" smtClean="0">
                <a:solidFill>
                  <a:srgbClr val="000000"/>
                </a:solidFill>
              </a:rPr>
              <a:t>Otherwise do nothing.</a:t>
            </a:r>
          </a:p>
          <a:p>
            <a:pPr>
              <a:spcBef>
                <a:spcPct val="50000"/>
              </a:spcBef>
            </a:pPr>
            <a:endParaRPr lang="en-US" sz="1000" smtClean="0">
              <a:solidFill>
                <a:srgbClr val="000000"/>
              </a:solidFill>
            </a:endParaRPr>
          </a:p>
        </p:txBody>
      </p:sp>
      <p:sp>
        <p:nvSpPr>
          <p:cNvPr id="1203512" name="Rectangle 312"/>
          <p:cNvSpPr>
            <a:spLocks noChangeArrowheads="1"/>
          </p:cNvSpPr>
          <p:nvPr/>
        </p:nvSpPr>
        <p:spPr bwMode="auto">
          <a:xfrm>
            <a:off x="0" y="533400"/>
            <a:ext cx="2205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smtClean="0">
                <a:solidFill>
                  <a:srgbClr val="FF0000"/>
                </a:solidFill>
              </a:rPr>
              <a:t>Error correcting method</a:t>
            </a:r>
            <a:r>
              <a:rPr lang="en-US" sz="160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5211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50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4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3       I=&lt;1 1 0&gt;	label=1 W=  &lt;1,0,1&gt;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0+ 10+ 00 </a:t>
            </a:r>
            <a:r>
              <a:rPr lang="en-US">
                <a:cs typeface="Times New Roman" charset="0"/>
                <a:sym typeface="Symbol" charset="0"/>
              </a:rPr>
              <a:t>&gt; 0)  output = 1 </a:t>
            </a: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1, correct, do nothing</a:t>
            </a:r>
          </a:p>
          <a:p>
            <a:r>
              <a:rPr lang="en-US"/>
              <a:t>		W = &lt;1,0,1&gt;  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Example 4       I=&lt;1 1 1&gt;	label=1 W=  &lt;1,0,1&gt;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0+ 10+ 10 </a:t>
            </a:r>
            <a:r>
              <a:rPr lang="en-US">
                <a:cs typeface="Times New Roman" charset="0"/>
                <a:sym typeface="Symbol" charset="0"/>
              </a:rPr>
              <a:t>&gt; 0)  output = 1 </a:t>
            </a: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1, correct, do nothing</a:t>
            </a:r>
          </a:p>
          <a:p>
            <a:r>
              <a:rPr lang="en-US"/>
              <a:t>		W = &lt;1,0,1&gt;  </a:t>
            </a:r>
          </a:p>
          <a:p>
            <a:endParaRPr lang="en-US" sz="2400"/>
          </a:p>
          <a:p>
            <a:endParaRPr lang="en-US"/>
          </a:p>
        </p:txBody>
      </p:sp>
      <p:grpSp>
        <p:nvGrpSpPr>
          <p:cNvPr id="1249524" name="Group 244"/>
          <p:cNvGrpSpPr>
            <a:grpSpLocks/>
          </p:cNvGrpSpPr>
          <p:nvPr/>
        </p:nvGrpSpPr>
        <p:grpSpPr bwMode="auto">
          <a:xfrm>
            <a:off x="6629400" y="1981200"/>
            <a:ext cx="1295400" cy="1828800"/>
            <a:chOff x="4104" y="1658"/>
            <a:chExt cx="816" cy="1152"/>
          </a:xfrm>
        </p:grpSpPr>
        <p:grpSp>
          <p:nvGrpSpPr>
            <p:cNvPr id="1249525" name="Group 245"/>
            <p:cNvGrpSpPr>
              <a:grpSpLocks/>
            </p:cNvGrpSpPr>
            <p:nvPr/>
          </p:nvGrpSpPr>
          <p:grpSpPr bwMode="auto">
            <a:xfrm>
              <a:off x="4104" y="1680"/>
              <a:ext cx="816" cy="1104"/>
              <a:chOff x="4104" y="1680"/>
              <a:chExt cx="816" cy="1104"/>
            </a:xfrm>
          </p:grpSpPr>
          <p:sp>
            <p:nvSpPr>
              <p:cNvPr id="1249526" name="Oval 246"/>
              <p:cNvSpPr>
                <a:spLocks noChangeArrowheads="1"/>
              </p:cNvSpPr>
              <p:nvPr/>
            </p:nvSpPr>
            <p:spPr bwMode="auto">
              <a:xfrm>
                <a:off x="4104" y="1680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249527" name="Oval 247"/>
              <p:cNvSpPr>
                <a:spLocks noChangeArrowheads="1"/>
              </p:cNvSpPr>
              <p:nvPr/>
            </p:nvSpPr>
            <p:spPr bwMode="auto">
              <a:xfrm>
                <a:off x="4128" y="2112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1249528" name="Oval 248"/>
              <p:cNvSpPr>
                <a:spLocks noChangeArrowheads="1"/>
              </p:cNvSpPr>
              <p:nvPr/>
            </p:nvSpPr>
            <p:spPr bwMode="auto">
              <a:xfrm>
                <a:off x="4128" y="2544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1249529" name="Oval 249"/>
              <p:cNvSpPr>
                <a:spLocks noChangeArrowheads="1"/>
              </p:cNvSpPr>
              <p:nvPr/>
            </p:nvSpPr>
            <p:spPr bwMode="auto">
              <a:xfrm>
                <a:off x="4704" y="2112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O</a:t>
                </a:r>
                <a:endParaRPr lang="en-US" baseline="-25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9530" name="Line 250"/>
              <p:cNvSpPr>
                <a:spLocks noChangeShapeType="1"/>
              </p:cNvSpPr>
              <p:nvPr/>
            </p:nvSpPr>
            <p:spPr bwMode="auto">
              <a:xfrm>
                <a:off x="4272" y="1872"/>
                <a:ext cx="43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9531" name="Line 251"/>
              <p:cNvSpPr>
                <a:spLocks noChangeShapeType="1"/>
              </p:cNvSpPr>
              <p:nvPr/>
            </p:nvSpPr>
            <p:spPr bwMode="auto">
              <a:xfrm>
                <a:off x="4320" y="220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9532" name="Line 252"/>
              <p:cNvSpPr>
                <a:spLocks noChangeShapeType="1"/>
              </p:cNvSpPr>
              <p:nvPr/>
            </p:nvSpPr>
            <p:spPr bwMode="auto">
              <a:xfrm flipV="1">
                <a:off x="4320" y="2208"/>
                <a:ext cx="384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49533" name="Text Box 253"/>
            <p:cNvSpPr txBox="1">
              <a:spLocks noChangeArrowheads="1"/>
            </p:cNvSpPr>
            <p:nvPr/>
          </p:nvSpPr>
          <p:spPr bwMode="auto">
            <a:xfrm>
              <a:off x="4406" y="1658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249534" name="Text Box 254"/>
            <p:cNvSpPr txBox="1">
              <a:spLocks noChangeArrowheads="1"/>
            </p:cNvSpPr>
            <p:nvPr/>
          </p:nvSpPr>
          <p:spPr bwMode="auto">
            <a:xfrm>
              <a:off x="4358" y="2138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249535" name="Text Box 255"/>
            <p:cNvSpPr txBox="1">
              <a:spLocks noChangeArrowheads="1"/>
            </p:cNvSpPr>
            <p:nvPr/>
          </p:nvSpPr>
          <p:spPr bwMode="auto">
            <a:xfrm>
              <a:off x="4406" y="2522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1249536" name="Text Box 256"/>
          <p:cNvSpPr txBox="1">
            <a:spLocks noChangeArrowheads="1"/>
          </p:cNvSpPr>
          <p:nvPr/>
        </p:nvSpPr>
        <p:spPr bwMode="auto">
          <a:xfrm>
            <a:off x="6842125" y="17176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618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534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 Learning:</a:t>
            </a:r>
            <a:br>
              <a:rPr lang="en-US"/>
            </a:br>
            <a:r>
              <a:rPr lang="en-US"/>
              <a:t>Simple Example</a:t>
            </a:r>
          </a:p>
        </p:txBody>
      </p:sp>
      <p:sp>
        <p:nvSpPr>
          <p:cNvPr id="1250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81200"/>
            <a:ext cx="8153400" cy="4114800"/>
          </a:xfrm>
        </p:spPr>
        <p:txBody>
          <a:bodyPr/>
          <a:lstStyle/>
          <a:p>
            <a:r>
              <a:rPr lang="en-US"/>
              <a:t>Epoch 2, through the examples, W = &lt;1,0,1&gt; .</a:t>
            </a:r>
          </a:p>
          <a:p>
            <a:endParaRPr lang="en-US"/>
          </a:p>
          <a:p>
            <a:r>
              <a:rPr lang="en-US"/>
              <a:t>Example 1      I = &lt;1,0,0&gt;  	label=0 W = &lt;1,0,1&gt;  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1+ 00+ 01 </a:t>
            </a:r>
            <a:r>
              <a:rPr lang="en-US">
                <a:cs typeface="Times New Roman" charset="0"/>
                <a:sym typeface="Symbol" charset="0"/>
              </a:rPr>
              <a:t>&gt;0) output </a:t>
            </a:r>
            <a:r>
              <a:rPr lang="en-US">
                <a:cs typeface="Times New Roman" charset="0"/>
                <a:sym typeface="Wingdings" charset="0"/>
              </a:rPr>
              <a:t> 1</a:t>
            </a:r>
            <a:endParaRPr lang="en-US">
              <a:cs typeface="Times New Roman" charset="0"/>
              <a:sym typeface="Symbol" charset="0"/>
            </a:endParaRP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</a:t>
            </a:r>
            <a:r>
              <a:rPr lang="en-US">
                <a:solidFill>
                  <a:srgbClr val="FF0000"/>
                </a:solidFill>
              </a:rPr>
              <a:t>1, while it should be 0, so subtract input from weights</a:t>
            </a:r>
          </a:p>
          <a:p>
            <a:r>
              <a:rPr lang="en-US"/>
              <a:t>		W = &lt;1,0,1&gt;  - &lt;1,0,0&gt; = &lt;0, 0, 1&gt;</a:t>
            </a:r>
          </a:p>
          <a:p>
            <a:endParaRPr lang="en-US"/>
          </a:p>
          <a:p>
            <a:r>
              <a:rPr lang="en-US"/>
              <a:t>Example 2       I=&lt;1 0 1&gt;	label=1 W=  &lt;0,0,1&gt;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0+ 00+ 11 </a:t>
            </a:r>
            <a:r>
              <a:rPr lang="en-US">
                <a:cs typeface="Times New Roman" charset="0"/>
                <a:sym typeface="Symbol" charset="0"/>
              </a:rPr>
              <a:t>&gt; 0) output </a:t>
            </a:r>
            <a:r>
              <a:rPr lang="en-US">
                <a:cs typeface="Times New Roman" charset="0"/>
                <a:sym typeface="Wingdings" charset="0"/>
              </a:rPr>
              <a:t>1</a:t>
            </a:r>
            <a:endParaRPr lang="en-US">
              <a:cs typeface="Times New Roman" charset="0"/>
              <a:sym typeface="Symbol" charset="0"/>
            </a:endParaRP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1, so correct, do nothing</a:t>
            </a:r>
          </a:p>
          <a:p>
            <a:r>
              <a:rPr lang="en-US"/>
              <a:t>		</a:t>
            </a:r>
            <a:endParaRPr lang="en-US" sz="2400"/>
          </a:p>
        </p:txBody>
      </p:sp>
      <p:grpSp>
        <p:nvGrpSpPr>
          <p:cNvPr id="1250308" name="Group 4"/>
          <p:cNvGrpSpPr>
            <a:grpSpLocks/>
          </p:cNvGrpSpPr>
          <p:nvPr/>
        </p:nvGrpSpPr>
        <p:grpSpPr bwMode="auto">
          <a:xfrm>
            <a:off x="7162800" y="1752600"/>
            <a:ext cx="1295400" cy="1828800"/>
            <a:chOff x="4104" y="1658"/>
            <a:chExt cx="816" cy="1152"/>
          </a:xfrm>
        </p:grpSpPr>
        <p:grpSp>
          <p:nvGrpSpPr>
            <p:cNvPr id="1250309" name="Group 5"/>
            <p:cNvGrpSpPr>
              <a:grpSpLocks/>
            </p:cNvGrpSpPr>
            <p:nvPr/>
          </p:nvGrpSpPr>
          <p:grpSpPr bwMode="auto">
            <a:xfrm>
              <a:off x="4104" y="1680"/>
              <a:ext cx="816" cy="1104"/>
              <a:chOff x="4104" y="1680"/>
              <a:chExt cx="816" cy="1104"/>
            </a:xfrm>
          </p:grpSpPr>
          <p:sp>
            <p:nvSpPr>
              <p:cNvPr id="1250310" name="Oval 6"/>
              <p:cNvSpPr>
                <a:spLocks noChangeArrowheads="1"/>
              </p:cNvSpPr>
              <p:nvPr/>
            </p:nvSpPr>
            <p:spPr bwMode="auto">
              <a:xfrm>
                <a:off x="4104" y="1680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250311" name="Oval 7"/>
              <p:cNvSpPr>
                <a:spLocks noChangeArrowheads="1"/>
              </p:cNvSpPr>
              <p:nvPr/>
            </p:nvSpPr>
            <p:spPr bwMode="auto">
              <a:xfrm>
                <a:off x="4128" y="2112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1250312" name="Oval 8"/>
              <p:cNvSpPr>
                <a:spLocks noChangeArrowheads="1"/>
              </p:cNvSpPr>
              <p:nvPr/>
            </p:nvSpPr>
            <p:spPr bwMode="auto">
              <a:xfrm>
                <a:off x="4128" y="2544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1250313" name="Oval 9"/>
              <p:cNvSpPr>
                <a:spLocks noChangeArrowheads="1"/>
              </p:cNvSpPr>
              <p:nvPr/>
            </p:nvSpPr>
            <p:spPr bwMode="auto">
              <a:xfrm>
                <a:off x="4704" y="2112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O</a:t>
                </a:r>
                <a:endParaRPr lang="en-US" baseline="-25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0314" name="Line 10"/>
              <p:cNvSpPr>
                <a:spLocks noChangeShapeType="1"/>
              </p:cNvSpPr>
              <p:nvPr/>
            </p:nvSpPr>
            <p:spPr bwMode="auto">
              <a:xfrm>
                <a:off x="4272" y="1872"/>
                <a:ext cx="43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0315" name="Line 11"/>
              <p:cNvSpPr>
                <a:spLocks noChangeShapeType="1"/>
              </p:cNvSpPr>
              <p:nvPr/>
            </p:nvSpPr>
            <p:spPr bwMode="auto">
              <a:xfrm>
                <a:off x="4320" y="220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0316" name="Line 12"/>
              <p:cNvSpPr>
                <a:spLocks noChangeShapeType="1"/>
              </p:cNvSpPr>
              <p:nvPr/>
            </p:nvSpPr>
            <p:spPr bwMode="auto">
              <a:xfrm flipV="1">
                <a:off x="4320" y="2208"/>
                <a:ext cx="384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50317" name="Text Box 13"/>
            <p:cNvSpPr txBox="1">
              <a:spLocks noChangeArrowheads="1"/>
            </p:cNvSpPr>
            <p:nvPr/>
          </p:nvSpPr>
          <p:spPr bwMode="auto">
            <a:xfrm>
              <a:off x="4406" y="1658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250318" name="Text Box 14"/>
            <p:cNvSpPr txBox="1">
              <a:spLocks noChangeArrowheads="1"/>
            </p:cNvSpPr>
            <p:nvPr/>
          </p:nvSpPr>
          <p:spPr bwMode="auto">
            <a:xfrm>
              <a:off x="4358" y="2138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250319" name="Text Box 15"/>
            <p:cNvSpPr txBox="1">
              <a:spLocks noChangeArrowheads="1"/>
            </p:cNvSpPr>
            <p:nvPr/>
          </p:nvSpPr>
          <p:spPr bwMode="auto">
            <a:xfrm>
              <a:off x="4406" y="2522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1250560" name="Rectangle 256"/>
          <p:cNvSpPr>
            <a:spLocks noChangeArrowheads="1"/>
          </p:cNvSpPr>
          <p:nvPr/>
        </p:nvSpPr>
        <p:spPr bwMode="auto">
          <a:xfrm>
            <a:off x="152400" y="609600"/>
            <a:ext cx="6172200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/>
            <a:r>
              <a:rPr lang="en-US" sz="1200" smtClean="0">
                <a:solidFill>
                  <a:srgbClr val="000000"/>
                </a:solidFill>
              </a:rPr>
              <a:t>If perceptron is 0 while it should be 1, </a:t>
            </a:r>
          </a:p>
          <a:p>
            <a:r>
              <a:rPr lang="en-US" sz="1200" smtClean="0">
                <a:solidFill>
                  <a:srgbClr val="000000"/>
                </a:solidFill>
              </a:rPr>
              <a:t>		add the input vector to the weight vector</a:t>
            </a:r>
          </a:p>
          <a:p>
            <a:pPr lvl="1"/>
            <a:r>
              <a:rPr lang="en-US" sz="1200" smtClean="0">
                <a:solidFill>
                  <a:srgbClr val="000000"/>
                </a:solidFill>
              </a:rPr>
              <a:t>If perceptron is 1 while it should be 0, </a:t>
            </a:r>
          </a:p>
          <a:p>
            <a:r>
              <a:rPr lang="en-US" sz="1200" smtClean="0">
                <a:solidFill>
                  <a:srgbClr val="000000"/>
                </a:solidFill>
              </a:rPr>
              <a:t>		subtract  the input vector from  the weight vector</a:t>
            </a:r>
          </a:p>
          <a:p>
            <a:pPr lvl="1"/>
            <a:r>
              <a:rPr lang="en-US" sz="1200" smtClean="0">
                <a:solidFill>
                  <a:srgbClr val="000000"/>
                </a:solidFill>
              </a:rPr>
              <a:t>Otherwise do nothing.</a:t>
            </a:r>
          </a:p>
          <a:p>
            <a:pPr>
              <a:spcBef>
                <a:spcPct val="50000"/>
              </a:spcBef>
            </a:pPr>
            <a:endParaRPr lang="en-US" sz="1000" smtClean="0">
              <a:solidFill>
                <a:srgbClr val="000000"/>
              </a:solidFill>
            </a:endParaRPr>
          </a:p>
        </p:txBody>
      </p:sp>
      <p:sp>
        <p:nvSpPr>
          <p:cNvPr id="1250561" name="Rectangle 257"/>
          <p:cNvSpPr>
            <a:spLocks noChangeArrowheads="1"/>
          </p:cNvSpPr>
          <p:nvPr/>
        </p:nvSpPr>
        <p:spPr bwMode="auto">
          <a:xfrm>
            <a:off x="0" y="381000"/>
            <a:ext cx="2205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smtClean="0">
                <a:solidFill>
                  <a:srgbClr val="FF0000"/>
                </a:solidFill>
              </a:rPr>
              <a:t>Error correcting method</a:t>
            </a:r>
            <a:r>
              <a:rPr lang="en-US" sz="16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50562" name="Text Box 258"/>
          <p:cNvSpPr txBox="1">
            <a:spLocks noChangeArrowheads="1"/>
          </p:cNvSpPr>
          <p:nvPr/>
        </p:nvSpPr>
        <p:spPr bwMode="auto">
          <a:xfrm>
            <a:off x="6842125" y="17176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26660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3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5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3       I=&lt;1 1 0&gt;	label=1 W=  &lt;0,0,1&gt;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0+ 10+ 01 </a:t>
            </a:r>
            <a:r>
              <a:rPr lang="en-US">
                <a:cs typeface="Times New Roman" charset="0"/>
                <a:sym typeface="Symbol" charset="0"/>
              </a:rPr>
              <a:t>&gt; 0)  output = 0 </a:t>
            </a: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</a:t>
            </a:r>
            <a:r>
              <a:rPr lang="en-US">
                <a:solidFill>
                  <a:srgbClr val="FF0000"/>
                </a:solidFill>
              </a:rPr>
              <a:t>0, while it should be 1, so add input to weights</a:t>
            </a:r>
          </a:p>
          <a:p>
            <a:r>
              <a:rPr lang="en-US"/>
              <a:t>		W = &lt;0,0,1&gt;  + W = &lt;1,1,0&gt;  = &lt;1, 1, 1&gt;</a:t>
            </a:r>
          </a:p>
          <a:p>
            <a:endParaRPr lang="en-US"/>
          </a:p>
          <a:p>
            <a:r>
              <a:rPr lang="en-US"/>
              <a:t>Example 4       I=&lt;1 1 1&gt;	label=1 W=  &lt;1,1,1&gt;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1+ 11+ 11 </a:t>
            </a:r>
            <a:r>
              <a:rPr lang="en-US">
                <a:cs typeface="Times New Roman" charset="0"/>
                <a:sym typeface="Symbol" charset="0"/>
              </a:rPr>
              <a:t>&gt; 0)  output = 1 </a:t>
            </a: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1, correct, do nothing</a:t>
            </a:r>
          </a:p>
          <a:p>
            <a:r>
              <a:rPr lang="en-US"/>
              <a:t>		W = &lt;1,1,1&gt;  </a:t>
            </a:r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94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r>
              <a:rPr lang="en-US"/>
              <a:t>Perceptron Learning:</a:t>
            </a:r>
            <a:br>
              <a:rPr lang="en-US"/>
            </a:br>
            <a:r>
              <a:rPr lang="en-US"/>
              <a:t>Simple Example</a:t>
            </a:r>
          </a:p>
        </p:txBody>
      </p:sp>
      <p:sp>
        <p:nvSpPr>
          <p:cNvPr id="1252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81200"/>
            <a:ext cx="8153400" cy="4114800"/>
          </a:xfrm>
        </p:spPr>
        <p:txBody>
          <a:bodyPr/>
          <a:lstStyle/>
          <a:p>
            <a:r>
              <a:rPr lang="en-US"/>
              <a:t>Epoch 3, through the examples, W = &lt;1,1,1&gt; .</a:t>
            </a:r>
          </a:p>
          <a:p>
            <a:endParaRPr lang="en-US"/>
          </a:p>
          <a:p>
            <a:r>
              <a:rPr lang="en-US"/>
              <a:t>Example 1      I=&lt;1,0,0&gt;  	label=0 W = &lt;1,1,1&gt;  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1+ 01+ 01 </a:t>
            </a:r>
            <a:r>
              <a:rPr lang="en-US">
                <a:cs typeface="Times New Roman" charset="0"/>
                <a:sym typeface="Symbol" charset="0"/>
              </a:rPr>
              <a:t>&gt;0) output </a:t>
            </a:r>
            <a:r>
              <a:rPr lang="en-US">
                <a:cs typeface="Times New Roman" charset="0"/>
                <a:sym typeface="Wingdings" charset="0"/>
              </a:rPr>
              <a:t> 1</a:t>
            </a:r>
            <a:endParaRPr lang="en-US">
              <a:cs typeface="Times New Roman" charset="0"/>
              <a:sym typeface="Symbol" charset="0"/>
            </a:endParaRP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</a:t>
            </a:r>
            <a:r>
              <a:rPr lang="en-US">
                <a:solidFill>
                  <a:srgbClr val="FF0000"/>
                </a:solidFill>
              </a:rPr>
              <a:t>1, while it should be 0, so subtract input from weights</a:t>
            </a:r>
          </a:p>
          <a:p>
            <a:r>
              <a:rPr lang="en-US"/>
              <a:t>		W = &lt;1,1,1&gt;  - W = &lt;1,0,0&gt;  = &lt;0, 1, 1&gt;</a:t>
            </a:r>
          </a:p>
          <a:p>
            <a:endParaRPr lang="en-US"/>
          </a:p>
          <a:p>
            <a:r>
              <a:rPr lang="en-US"/>
              <a:t>Example 2       I=&lt;1 0 1&gt;	label=1 W=  &lt;0, 1, 1&gt;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0+ 01+ 11 </a:t>
            </a:r>
            <a:r>
              <a:rPr lang="en-US">
                <a:cs typeface="Times New Roman" charset="0"/>
                <a:sym typeface="Symbol" charset="0"/>
              </a:rPr>
              <a:t>&gt; 0) output </a:t>
            </a:r>
            <a:r>
              <a:rPr lang="en-US">
                <a:cs typeface="Times New Roman" charset="0"/>
                <a:sym typeface="Wingdings" charset="0"/>
              </a:rPr>
              <a:t>1</a:t>
            </a:r>
            <a:endParaRPr lang="en-US">
              <a:cs typeface="Times New Roman" charset="0"/>
              <a:sym typeface="Symbol" charset="0"/>
            </a:endParaRP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1, so correct, do nothing</a:t>
            </a:r>
          </a:p>
          <a:p>
            <a:r>
              <a:rPr lang="en-US"/>
              <a:t>		</a:t>
            </a:r>
          </a:p>
        </p:txBody>
      </p:sp>
      <p:grpSp>
        <p:nvGrpSpPr>
          <p:cNvPr id="1252356" name="Group 4"/>
          <p:cNvGrpSpPr>
            <a:grpSpLocks/>
          </p:cNvGrpSpPr>
          <p:nvPr/>
        </p:nvGrpSpPr>
        <p:grpSpPr bwMode="auto">
          <a:xfrm>
            <a:off x="7543800" y="1752600"/>
            <a:ext cx="1295400" cy="1828800"/>
            <a:chOff x="4104" y="1658"/>
            <a:chExt cx="816" cy="1152"/>
          </a:xfrm>
        </p:grpSpPr>
        <p:grpSp>
          <p:nvGrpSpPr>
            <p:cNvPr id="1252357" name="Group 5"/>
            <p:cNvGrpSpPr>
              <a:grpSpLocks/>
            </p:cNvGrpSpPr>
            <p:nvPr/>
          </p:nvGrpSpPr>
          <p:grpSpPr bwMode="auto">
            <a:xfrm>
              <a:off x="4104" y="1680"/>
              <a:ext cx="816" cy="1104"/>
              <a:chOff x="4104" y="1680"/>
              <a:chExt cx="816" cy="1104"/>
            </a:xfrm>
          </p:grpSpPr>
          <p:sp>
            <p:nvSpPr>
              <p:cNvPr id="1252358" name="Oval 6"/>
              <p:cNvSpPr>
                <a:spLocks noChangeArrowheads="1"/>
              </p:cNvSpPr>
              <p:nvPr/>
            </p:nvSpPr>
            <p:spPr bwMode="auto">
              <a:xfrm>
                <a:off x="4104" y="1680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252359" name="Oval 7"/>
              <p:cNvSpPr>
                <a:spLocks noChangeArrowheads="1"/>
              </p:cNvSpPr>
              <p:nvPr/>
            </p:nvSpPr>
            <p:spPr bwMode="auto">
              <a:xfrm>
                <a:off x="4128" y="2112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1252360" name="Oval 8"/>
              <p:cNvSpPr>
                <a:spLocks noChangeArrowheads="1"/>
              </p:cNvSpPr>
              <p:nvPr/>
            </p:nvSpPr>
            <p:spPr bwMode="auto">
              <a:xfrm>
                <a:off x="4128" y="2544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1252361" name="Oval 9"/>
              <p:cNvSpPr>
                <a:spLocks noChangeArrowheads="1"/>
              </p:cNvSpPr>
              <p:nvPr/>
            </p:nvSpPr>
            <p:spPr bwMode="auto">
              <a:xfrm>
                <a:off x="4704" y="2112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O</a:t>
                </a:r>
                <a:endParaRPr lang="en-US" baseline="-25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2362" name="Line 10"/>
              <p:cNvSpPr>
                <a:spLocks noChangeShapeType="1"/>
              </p:cNvSpPr>
              <p:nvPr/>
            </p:nvSpPr>
            <p:spPr bwMode="auto">
              <a:xfrm>
                <a:off x="4272" y="1872"/>
                <a:ext cx="43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2363" name="Line 11"/>
              <p:cNvSpPr>
                <a:spLocks noChangeShapeType="1"/>
              </p:cNvSpPr>
              <p:nvPr/>
            </p:nvSpPr>
            <p:spPr bwMode="auto">
              <a:xfrm>
                <a:off x="4320" y="220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2364" name="Line 12"/>
              <p:cNvSpPr>
                <a:spLocks noChangeShapeType="1"/>
              </p:cNvSpPr>
              <p:nvPr/>
            </p:nvSpPr>
            <p:spPr bwMode="auto">
              <a:xfrm flipV="1">
                <a:off x="4320" y="2208"/>
                <a:ext cx="384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52365" name="Text Box 13"/>
            <p:cNvSpPr txBox="1">
              <a:spLocks noChangeArrowheads="1"/>
            </p:cNvSpPr>
            <p:nvPr/>
          </p:nvSpPr>
          <p:spPr bwMode="auto">
            <a:xfrm>
              <a:off x="4406" y="1658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252366" name="Text Box 14"/>
            <p:cNvSpPr txBox="1">
              <a:spLocks noChangeArrowheads="1"/>
            </p:cNvSpPr>
            <p:nvPr/>
          </p:nvSpPr>
          <p:spPr bwMode="auto">
            <a:xfrm>
              <a:off x="4358" y="2138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252367" name="Text Box 15"/>
            <p:cNvSpPr txBox="1">
              <a:spLocks noChangeArrowheads="1"/>
            </p:cNvSpPr>
            <p:nvPr/>
          </p:nvSpPr>
          <p:spPr bwMode="auto">
            <a:xfrm>
              <a:off x="4406" y="2522"/>
              <a:ext cx="31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mtClean="0">
                  <a:solidFill>
                    <a:srgbClr val="000000"/>
                  </a:solidFill>
                </a:rPr>
                <a:t>w</a:t>
              </a:r>
              <a:r>
                <a:rPr lang="en-US" baseline="-25000" smtClean="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1252608" name="Text Box 256"/>
          <p:cNvSpPr txBox="1">
            <a:spLocks noChangeArrowheads="1"/>
          </p:cNvSpPr>
          <p:nvPr/>
        </p:nvSpPr>
        <p:spPr bwMode="auto">
          <a:xfrm>
            <a:off x="7207250" y="17176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65673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5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 3       I=&lt;1 1 0&gt;	label=1 W=  &lt;0, 1, 1&gt;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0+ 11+ 01 </a:t>
            </a:r>
            <a:r>
              <a:rPr lang="en-US">
                <a:cs typeface="Times New Roman" charset="0"/>
                <a:sym typeface="Symbol" charset="0"/>
              </a:rPr>
              <a:t>&gt; 0)  output = 1 </a:t>
            </a: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1, correct, do nothing</a:t>
            </a:r>
          </a:p>
          <a:p>
            <a:endParaRPr lang="en-US"/>
          </a:p>
          <a:p>
            <a:r>
              <a:rPr lang="en-US"/>
              <a:t>Example 4       I=&lt;1 1 1&gt;	label=1 W=  &lt;0, 1, 1&gt;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0+ 11+ 11 </a:t>
            </a:r>
            <a:r>
              <a:rPr lang="en-US">
                <a:cs typeface="Times New Roman" charset="0"/>
                <a:sym typeface="Symbol" charset="0"/>
              </a:rPr>
              <a:t>&gt; 0)  output = 1 </a:t>
            </a: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1, correct, do nothing</a:t>
            </a:r>
          </a:p>
          <a:p>
            <a:r>
              <a:rPr lang="en-US"/>
              <a:t>		W = &lt;1,1,1&gt;  </a:t>
            </a:r>
          </a:p>
          <a:p>
            <a:endParaRPr lang="en-US" sz="24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05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Perceptron Learning:</a:t>
            </a:r>
            <a:br>
              <a:rPr lang="en-US"/>
            </a:br>
            <a:r>
              <a:rPr lang="en-US"/>
              <a:t>Simple Example</a:t>
            </a:r>
          </a:p>
        </p:txBody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6019800" cy="4114800"/>
          </a:xfrm>
        </p:spPr>
        <p:txBody>
          <a:bodyPr/>
          <a:lstStyle/>
          <a:p>
            <a:r>
              <a:rPr lang="en-US"/>
              <a:t>Epoch 4, through the examples, W=  &lt;0, 1, 1&gt;.</a:t>
            </a:r>
          </a:p>
          <a:p>
            <a:endParaRPr lang="en-US"/>
          </a:p>
          <a:p>
            <a:r>
              <a:rPr lang="en-US"/>
              <a:t>Example 1      I=  &lt;1,0,0&gt;  	label=0 W = &lt;0,1,1&gt;  </a:t>
            </a:r>
          </a:p>
          <a:p>
            <a:r>
              <a:rPr lang="en-US"/>
              <a:t>Perceptron (1</a:t>
            </a:r>
            <a:r>
              <a:rPr lang="en-US">
                <a:sym typeface="Symbol" charset="0"/>
              </a:rPr>
              <a:t>0+ 01+ 01 </a:t>
            </a:r>
            <a:r>
              <a:rPr lang="en-US">
                <a:cs typeface="Times New Roman" charset="0"/>
                <a:sym typeface="Symbol" charset="0"/>
              </a:rPr>
              <a:t>= 0) output </a:t>
            </a:r>
            <a:r>
              <a:rPr lang="en-US">
                <a:cs typeface="Times New Roman" charset="0"/>
                <a:sym typeface="Wingdings" charset="0"/>
              </a:rPr>
              <a:t> 0</a:t>
            </a:r>
            <a:endParaRPr lang="en-US">
              <a:cs typeface="Times New Roman" charset="0"/>
              <a:sym typeface="Symbol" charset="0"/>
            </a:endParaRPr>
          </a:p>
          <a:p>
            <a:r>
              <a:rPr lang="en-US">
                <a:cs typeface="Times New Roman" charset="0"/>
                <a:sym typeface="Symbol" charset="0"/>
              </a:rPr>
              <a:t>	</a:t>
            </a:r>
            <a:r>
              <a:rPr lang="en-US">
                <a:sym typeface="Wingdings" charset="0"/>
              </a:rPr>
              <a:t>it </a:t>
            </a:r>
            <a:r>
              <a:rPr lang="en-US"/>
              <a:t>classifies it as 0, so correct, do nothing</a:t>
            </a:r>
          </a:p>
          <a:p>
            <a:r>
              <a:rPr lang="en-US"/>
              <a:t>		</a:t>
            </a:r>
          </a:p>
        </p:txBody>
      </p:sp>
      <p:grpSp>
        <p:nvGrpSpPr>
          <p:cNvPr id="1254404" name="Group 4"/>
          <p:cNvGrpSpPr>
            <a:grpSpLocks/>
          </p:cNvGrpSpPr>
          <p:nvPr/>
        </p:nvGrpSpPr>
        <p:grpSpPr bwMode="auto">
          <a:xfrm>
            <a:off x="7010400" y="2743200"/>
            <a:ext cx="1295400" cy="1855788"/>
            <a:chOff x="4080" y="2230"/>
            <a:chExt cx="816" cy="1169"/>
          </a:xfrm>
        </p:grpSpPr>
        <p:grpSp>
          <p:nvGrpSpPr>
            <p:cNvPr id="1254405" name="Group 5"/>
            <p:cNvGrpSpPr>
              <a:grpSpLocks/>
            </p:cNvGrpSpPr>
            <p:nvPr/>
          </p:nvGrpSpPr>
          <p:grpSpPr bwMode="auto">
            <a:xfrm>
              <a:off x="4080" y="2230"/>
              <a:ext cx="816" cy="1104"/>
              <a:chOff x="4104" y="1680"/>
              <a:chExt cx="816" cy="1104"/>
            </a:xfrm>
          </p:grpSpPr>
          <p:sp>
            <p:nvSpPr>
              <p:cNvPr id="1254406" name="Oval 6"/>
              <p:cNvSpPr>
                <a:spLocks noChangeArrowheads="1"/>
              </p:cNvSpPr>
              <p:nvPr/>
            </p:nvSpPr>
            <p:spPr bwMode="auto">
              <a:xfrm>
                <a:off x="4104" y="1680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0</a:t>
                </a:r>
              </a:p>
            </p:txBody>
          </p:sp>
          <p:sp>
            <p:nvSpPr>
              <p:cNvPr id="1254407" name="Oval 7"/>
              <p:cNvSpPr>
                <a:spLocks noChangeArrowheads="1"/>
              </p:cNvSpPr>
              <p:nvPr/>
            </p:nvSpPr>
            <p:spPr bwMode="auto">
              <a:xfrm>
                <a:off x="4128" y="2112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1254408" name="Oval 8"/>
              <p:cNvSpPr>
                <a:spLocks noChangeArrowheads="1"/>
              </p:cNvSpPr>
              <p:nvPr/>
            </p:nvSpPr>
            <p:spPr bwMode="auto">
              <a:xfrm>
                <a:off x="4128" y="2544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I</a:t>
                </a:r>
                <a:r>
                  <a:rPr lang="en-US" baseline="-25000" smtClean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1254409" name="Oval 9"/>
              <p:cNvSpPr>
                <a:spLocks noChangeArrowheads="1"/>
              </p:cNvSpPr>
              <p:nvPr/>
            </p:nvSpPr>
            <p:spPr bwMode="auto">
              <a:xfrm>
                <a:off x="4704" y="2112"/>
                <a:ext cx="216" cy="24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mtClean="0">
                    <a:solidFill>
                      <a:srgbClr val="000000"/>
                    </a:solidFill>
                  </a:rPr>
                  <a:t>O</a:t>
                </a:r>
                <a:endParaRPr lang="en-US" baseline="-25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4410" name="Line 10"/>
              <p:cNvSpPr>
                <a:spLocks noChangeShapeType="1"/>
              </p:cNvSpPr>
              <p:nvPr/>
            </p:nvSpPr>
            <p:spPr bwMode="auto">
              <a:xfrm>
                <a:off x="4272" y="1872"/>
                <a:ext cx="43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4411" name="Line 11"/>
              <p:cNvSpPr>
                <a:spLocks noChangeShapeType="1"/>
              </p:cNvSpPr>
              <p:nvPr/>
            </p:nvSpPr>
            <p:spPr bwMode="auto">
              <a:xfrm>
                <a:off x="4320" y="2208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4412" name="Line 12"/>
              <p:cNvSpPr>
                <a:spLocks noChangeShapeType="1"/>
              </p:cNvSpPr>
              <p:nvPr/>
            </p:nvSpPr>
            <p:spPr bwMode="auto">
              <a:xfrm flipV="1">
                <a:off x="4320" y="2208"/>
                <a:ext cx="384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54413" name="Text Box 13"/>
            <p:cNvSpPr txBox="1">
              <a:spLocks noChangeArrowheads="1"/>
            </p:cNvSpPr>
            <p:nvPr/>
          </p:nvSpPr>
          <p:spPr bwMode="auto">
            <a:xfrm>
              <a:off x="4272" y="2256"/>
              <a:ext cx="47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000000"/>
                  </a:solidFill>
                </a:rPr>
                <a:t>W</a:t>
              </a:r>
              <a:r>
                <a:rPr lang="en-US" sz="1800" baseline="-25000" smtClean="0">
                  <a:solidFill>
                    <a:srgbClr val="000000"/>
                  </a:solidFill>
                </a:rPr>
                <a:t>0 </a:t>
              </a:r>
              <a:r>
                <a:rPr lang="en-US" sz="1800" smtClean="0">
                  <a:solidFill>
                    <a:srgbClr val="000000"/>
                  </a:solidFill>
                </a:rPr>
                <a:t>=0</a:t>
              </a:r>
            </a:p>
          </p:txBody>
        </p:sp>
        <p:sp>
          <p:nvSpPr>
            <p:cNvPr id="1254414" name="Text Box 14"/>
            <p:cNvSpPr txBox="1">
              <a:spLocks noChangeArrowheads="1"/>
            </p:cNvSpPr>
            <p:nvPr/>
          </p:nvSpPr>
          <p:spPr bwMode="auto">
            <a:xfrm>
              <a:off x="4320" y="2736"/>
              <a:ext cx="45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000000"/>
                  </a:solidFill>
                </a:rPr>
                <a:t>W</a:t>
              </a:r>
              <a:r>
                <a:rPr lang="en-US" sz="1800" baseline="-25000" smtClean="0">
                  <a:solidFill>
                    <a:srgbClr val="000000"/>
                  </a:solidFill>
                </a:rPr>
                <a:t>1</a:t>
              </a:r>
              <a:r>
                <a:rPr lang="en-US" sz="1800" smtClean="0">
                  <a:solidFill>
                    <a:srgbClr val="000000"/>
                  </a:solidFill>
                </a:rPr>
                <a:t>=1</a:t>
              </a:r>
            </a:p>
          </p:txBody>
        </p:sp>
        <p:sp>
          <p:nvSpPr>
            <p:cNvPr id="1254415" name="Text Box 15"/>
            <p:cNvSpPr txBox="1">
              <a:spLocks noChangeArrowheads="1"/>
            </p:cNvSpPr>
            <p:nvPr/>
          </p:nvSpPr>
          <p:spPr bwMode="auto">
            <a:xfrm>
              <a:off x="4320" y="3168"/>
              <a:ext cx="45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rgbClr val="000000"/>
                  </a:solidFill>
                </a:rPr>
                <a:t>W</a:t>
              </a:r>
              <a:r>
                <a:rPr lang="en-US" sz="1800" baseline="-25000" smtClean="0">
                  <a:solidFill>
                    <a:srgbClr val="000000"/>
                  </a:solidFill>
                </a:rPr>
                <a:t>2</a:t>
              </a:r>
              <a:r>
                <a:rPr lang="en-US" sz="1800" smtClean="0">
                  <a:solidFill>
                    <a:srgbClr val="000000"/>
                  </a:solidFill>
                </a:rPr>
                <a:t>=1</a:t>
              </a:r>
            </a:p>
          </p:txBody>
        </p:sp>
      </p:grpSp>
      <p:sp>
        <p:nvSpPr>
          <p:cNvPr id="1254416" name="Text Box 16"/>
          <p:cNvSpPr txBox="1">
            <a:spLocks noChangeArrowheads="1"/>
          </p:cNvSpPr>
          <p:nvPr/>
        </p:nvSpPr>
        <p:spPr bwMode="auto">
          <a:xfrm>
            <a:off x="7315200" y="4724400"/>
            <a:ext cx="60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OR</a:t>
            </a:r>
          </a:p>
        </p:txBody>
      </p:sp>
      <p:sp>
        <p:nvSpPr>
          <p:cNvPr id="1254417" name="Text Box 17"/>
          <p:cNvSpPr txBox="1">
            <a:spLocks noChangeArrowheads="1"/>
          </p:cNvSpPr>
          <p:nvPr/>
        </p:nvSpPr>
        <p:spPr bwMode="auto">
          <a:xfrm>
            <a:off x="228600" y="4800600"/>
            <a:ext cx="6772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So the final weight vector W=  &lt;0, 1, 1&gt; classifies all </a:t>
            </a:r>
          </a:p>
          <a:p>
            <a:r>
              <a:rPr lang="en-US" sz="2000" smtClean="0">
                <a:solidFill>
                  <a:srgbClr val="FF0000"/>
                </a:solidFill>
              </a:rPr>
              <a:t>examples correctly, and the perceptron has learned the function!</a:t>
            </a:r>
            <a:r>
              <a:rPr lang="en-US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54418" name="Text Box 18"/>
          <p:cNvSpPr txBox="1">
            <a:spLocks noChangeArrowheads="1"/>
          </p:cNvSpPr>
          <p:nvPr/>
        </p:nvSpPr>
        <p:spPr bwMode="auto">
          <a:xfrm>
            <a:off x="288925" y="5729288"/>
            <a:ext cx="5997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Aside: in more realistic cases the bias (W0) will not be 0.</a:t>
            </a:r>
          </a:p>
          <a:p>
            <a:r>
              <a:rPr lang="en-US" sz="2000" smtClean="0">
                <a:solidFill>
                  <a:srgbClr val="000000"/>
                </a:solidFill>
              </a:rPr>
              <a:t>(This was just a toy example!)</a:t>
            </a:r>
          </a:p>
          <a:p>
            <a:r>
              <a:rPr lang="en-US" sz="2000" smtClean="0">
                <a:solidFill>
                  <a:srgbClr val="000000"/>
                </a:solidFill>
              </a:rPr>
              <a:t>Also, in general, many more inputs (100 to 1000)</a:t>
            </a:r>
          </a:p>
        </p:txBody>
      </p:sp>
      <p:sp>
        <p:nvSpPr>
          <p:cNvPr id="1254659" name="Text Box 259"/>
          <p:cNvSpPr txBox="1">
            <a:spLocks noChangeArrowheads="1"/>
          </p:cNvSpPr>
          <p:nvPr/>
        </p:nvSpPr>
        <p:spPr bwMode="auto">
          <a:xfrm>
            <a:off x="6858000" y="2209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7866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4416" grpId="0"/>
      <p:bldP spid="1254418" grpId="0"/>
      <p:bldP spid="125465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6514" name="Group 2"/>
          <p:cNvGraphicFramePr>
            <a:graphicFrameLocks noGrp="1"/>
          </p:cNvGraphicFramePr>
          <p:nvPr/>
        </p:nvGraphicFramePr>
        <p:xfrm>
          <a:off x="838200" y="485775"/>
          <a:ext cx="7391400" cy="5315712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6726" name="Rectangle 214"/>
          <p:cNvSpPr>
            <a:spLocks noChangeArrowheads="1"/>
          </p:cNvSpPr>
          <p:nvPr/>
        </p:nvSpPr>
        <p:spPr bwMode="auto">
          <a:xfrm>
            <a:off x="838200" y="1371600"/>
            <a:ext cx="7391400" cy="441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88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7538" name="Group 2"/>
          <p:cNvGraphicFramePr>
            <a:graphicFrameLocks noGrp="1"/>
          </p:cNvGraphicFramePr>
          <p:nvPr/>
        </p:nvGraphicFramePr>
        <p:xfrm>
          <a:off x="838200" y="485775"/>
          <a:ext cx="7391400" cy="5315712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7750" name="Rectangle 214"/>
          <p:cNvSpPr>
            <a:spLocks noChangeArrowheads="1"/>
          </p:cNvSpPr>
          <p:nvPr/>
        </p:nvSpPr>
        <p:spPr bwMode="auto">
          <a:xfrm>
            <a:off x="838200" y="1752600"/>
            <a:ext cx="7391400" cy="403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28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4714" name="Group 250"/>
          <p:cNvGraphicFramePr>
            <a:graphicFrameLocks noGrp="1"/>
          </p:cNvGraphicFramePr>
          <p:nvPr/>
        </p:nvGraphicFramePr>
        <p:xfrm>
          <a:off x="838200" y="485775"/>
          <a:ext cx="7391400" cy="5315712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4709" name="Rectangle 245"/>
          <p:cNvSpPr>
            <a:spLocks noChangeArrowheads="1"/>
          </p:cNvSpPr>
          <p:nvPr/>
        </p:nvSpPr>
        <p:spPr bwMode="auto">
          <a:xfrm>
            <a:off x="838200" y="2133600"/>
            <a:ext cx="7391400" cy="3657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0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5490" name="Group 2"/>
          <p:cNvGraphicFramePr>
            <a:graphicFrameLocks noGrp="1"/>
          </p:cNvGraphicFramePr>
          <p:nvPr/>
        </p:nvGraphicFramePr>
        <p:xfrm>
          <a:off x="838200" y="485775"/>
          <a:ext cx="7391400" cy="5315712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5702" name="Rectangle 214"/>
          <p:cNvSpPr>
            <a:spLocks noChangeArrowheads="1"/>
          </p:cNvSpPr>
          <p:nvPr/>
        </p:nvSpPr>
        <p:spPr bwMode="auto">
          <a:xfrm>
            <a:off x="838200" y="2514600"/>
            <a:ext cx="7391400" cy="3276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008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562" name="Group 2"/>
          <p:cNvGraphicFramePr>
            <a:graphicFrameLocks noGrp="1"/>
          </p:cNvGraphicFramePr>
          <p:nvPr/>
        </p:nvGraphicFramePr>
        <p:xfrm>
          <a:off x="838200" y="485775"/>
          <a:ext cx="7391400" cy="5315712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8774" name="Rectangle 214"/>
          <p:cNvSpPr>
            <a:spLocks noChangeArrowheads="1"/>
          </p:cNvSpPr>
          <p:nvPr/>
        </p:nvSpPr>
        <p:spPr bwMode="auto">
          <a:xfrm>
            <a:off x="838200" y="2819400"/>
            <a:ext cx="73914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24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153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89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9805" name="Group 221"/>
          <p:cNvGraphicFramePr>
            <a:graphicFrameLocks noGrp="1"/>
          </p:cNvGraphicFramePr>
          <p:nvPr/>
        </p:nvGraphicFramePr>
        <p:xfrm>
          <a:off x="838200" y="485775"/>
          <a:ext cx="7391400" cy="5315712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9798" name="Rectangle 214"/>
          <p:cNvSpPr>
            <a:spLocks noChangeArrowheads="1"/>
          </p:cNvSpPr>
          <p:nvPr/>
        </p:nvSpPr>
        <p:spPr bwMode="auto">
          <a:xfrm>
            <a:off x="838200" y="3200400"/>
            <a:ext cx="7391400" cy="259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56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0610" name="Group 2"/>
          <p:cNvGraphicFramePr>
            <a:graphicFrameLocks noGrp="1"/>
          </p:cNvGraphicFramePr>
          <p:nvPr/>
        </p:nvGraphicFramePr>
        <p:xfrm>
          <a:off x="838200" y="485775"/>
          <a:ext cx="7391400" cy="5315712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0822" name="Rectangle 214"/>
          <p:cNvSpPr>
            <a:spLocks noChangeArrowheads="1"/>
          </p:cNvSpPr>
          <p:nvPr/>
        </p:nvSpPr>
        <p:spPr bwMode="auto">
          <a:xfrm>
            <a:off x="838200" y="3581400"/>
            <a:ext cx="7391400" cy="220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24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1634" name="Group 2"/>
          <p:cNvGraphicFramePr>
            <a:graphicFrameLocks noGrp="1"/>
          </p:cNvGraphicFramePr>
          <p:nvPr/>
        </p:nvGraphicFramePr>
        <p:xfrm>
          <a:off x="838200" y="485775"/>
          <a:ext cx="7391400" cy="5315712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1846" name="Rectangle 214"/>
          <p:cNvSpPr>
            <a:spLocks noChangeArrowheads="1"/>
          </p:cNvSpPr>
          <p:nvPr/>
        </p:nvSpPr>
        <p:spPr bwMode="auto">
          <a:xfrm>
            <a:off x="838200" y="3962400"/>
            <a:ext cx="7391400" cy="182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59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3895" name="Group 215"/>
          <p:cNvGraphicFramePr>
            <a:graphicFrameLocks noGrp="1"/>
          </p:cNvGraphicFramePr>
          <p:nvPr/>
        </p:nvGraphicFramePr>
        <p:xfrm>
          <a:off x="838200" y="485775"/>
          <a:ext cx="7391400" cy="5644896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3894" name="Rectangle 214"/>
          <p:cNvSpPr>
            <a:spLocks noChangeArrowheads="1"/>
          </p:cNvSpPr>
          <p:nvPr/>
        </p:nvSpPr>
        <p:spPr bwMode="auto">
          <a:xfrm>
            <a:off x="838200" y="4343400"/>
            <a:ext cx="73914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1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5945" name="Group 217"/>
          <p:cNvGraphicFramePr>
            <a:graphicFrameLocks noGrp="1"/>
          </p:cNvGraphicFramePr>
          <p:nvPr/>
        </p:nvGraphicFramePr>
        <p:xfrm>
          <a:off x="838200" y="485775"/>
          <a:ext cx="7391400" cy="5403977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5942" name="Rectangle 214"/>
          <p:cNvSpPr>
            <a:spLocks noChangeArrowheads="1"/>
          </p:cNvSpPr>
          <p:nvPr/>
        </p:nvSpPr>
        <p:spPr bwMode="auto">
          <a:xfrm>
            <a:off x="838200" y="4724400"/>
            <a:ext cx="7391400" cy="144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46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6969" name="Group 217"/>
          <p:cNvGraphicFramePr>
            <a:graphicFrameLocks noGrp="1"/>
          </p:cNvGraphicFramePr>
          <p:nvPr/>
        </p:nvGraphicFramePr>
        <p:xfrm>
          <a:off x="838200" y="485775"/>
          <a:ext cx="7391400" cy="5403977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example 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6966" name="Rectangle 214"/>
          <p:cNvSpPr>
            <a:spLocks noChangeArrowheads="1"/>
          </p:cNvSpPr>
          <p:nvPr/>
        </p:nvSpPr>
        <p:spPr bwMode="auto">
          <a:xfrm>
            <a:off x="838200" y="5105400"/>
            <a:ext cx="73914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4799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7994" name="Group 218"/>
          <p:cNvGraphicFramePr>
            <a:graphicFrameLocks noGrp="1"/>
          </p:cNvGraphicFramePr>
          <p:nvPr/>
        </p:nvGraphicFramePr>
        <p:xfrm>
          <a:off x="838200" y="485775"/>
          <a:ext cx="7391400" cy="5403977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example 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example 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27990" name="Rectangle 214"/>
          <p:cNvSpPr>
            <a:spLocks noChangeArrowheads="1"/>
          </p:cNvSpPr>
          <p:nvPr/>
        </p:nvSpPr>
        <p:spPr bwMode="auto">
          <a:xfrm>
            <a:off x="838200" y="5486400"/>
            <a:ext cx="73914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41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19" name="Group 219"/>
          <p:cNvGraphicFramePr>
            <a:graphicFrameLocks noGrp="1"/>
          </p:cNvGraphicFramePr>
          <p:nvPr/>
        </p:nvGraphicFramePr>
        <p:xfrm>
          <a:off x="838200" y="485775"/>
          <a:ext cx="7391400" cy="5403977"/>
        </p:xfrm>
        <a:graphic>
          <a:graphicData uri="http://schemas.openxmlformats.org/drawingml/2006/table">
            <a:tbl>
              <a:tblPr/>
              <a:tblGrid>
                <a:gridCol w="990600"/>
                <a:gridCol w="361950"/>
                <a:gridCol w="400050"/>
                <a:gridCol w="457200"/>
                <a:gridCol w="649288"/>
                <a:gridCol w="468312"/>
                <a:gridCol w="469900"/>
                <a:gridCol w="468313"/>
                <a:gridCol w="687387"/>
                <a:gridCol w="609600"/>
                <a:gridCol w="533400"/>
                <a:gridCol w="609600"/>
                <a:gridCol w="685800"/>
              </a:tblGrid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Epoch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x2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Desired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Target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Error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w1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New w2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 example 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3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example 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 example 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  example 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4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example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497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Convergence of Perceptron </a:t>
            </a:r>
            <a:br>
              <a:rPr lang="en-US"/>
            </a:br>
            <a:r>
              <a:rPr lang="en-US"/>
              <a:t>Learning Algorithm</a:t>
            </a:r>
          </a:p>
        </p:txBody>
      </p:sp>
      <p:sp>
        <p:nvSpPr>
          <p:cNvPr id="126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971800"/>
            <a:ext cx="7772400" cy="4114800"/>
          </a:xfrm>
        </p:spPr>
        <p:txBody>
          <a:bodyPr/>
          <a:lstStyle/>
          <a:p>
            <a:r>
              <a:rPr lang="en-US" sz="2800"/>
              <a:t>… training data </a:t>
            </a:r>
            <a:r>
              <a:rPr lang="en-US" sz="2800">
                <a:solidFill>
                  <a:srgbClr val="FF0000"/>
                </a:solidFill>
              </a:rPr>
              <a:t>linearly separable</a:t>
            </a:r>
          </a:p>
          <a:p>
            <a:r>
              <a:rPr lang="en-US" sz="2800"/>
              <a:t>… step size </a:t>
            </a:r>
            <a:r>
              <a:rPr lang="en-US" sz="2800">
                <a:latin typeface="Symbol" charset="0"/>
                <a:sym typeface="Symbol" charset="0"/>
              </a:rPr>
              <a:t></a:t>
            </a:r>
            <a:r>
              <a:rPr lang="en-US" sz="2800"/>
              <a:t> sufficiently small</a:t>
            </a:r>
          </a:p>
          <a:p>
            <a:r>
              <a:rPr lang="en-US" sz="2800"/>
              <a:t>… no </a:t>
            </a:r>
            <a:r>
              <a:rPr lang="ja-JP" altLang="en-US" sz="2800">
                <a:latin typeface="Arial"/>
              </a:rPr>
              <a:t>“</a:t>
            </a:r>
            <a:r>
              <a:rPr lang="en-US" sz="2800"/>
              <a:t>hidden</a:t>
            </a:r>
            <a:r>
              <a:rPr lang="ja-JP" altLang="en-US" sz="2800">
                <a:latin typeface="Arial"/>
              </a:rPr>
              <a:t>”</a:t>
            </a:r>
            <a:r>
              <a:rPr lang="en-US" sz="2800"/>
              <a:t> units</a:t>
            </a:r>
          </a:p>
        </p:txBody>
      </p:sp>
      <p:sp>
        <p:nvSpPr>
          <p:cNvPr id="1264644" name="Rectangle 4"/>
          <p:cNvSpPr>
            <a:spLocks noChangeArrowheads="1"/>
          </p:cNvSpPr>
          <p:nvPr/>
        </p:nvSpPr>
        <p:spPr bwMode="auto">
          <a:xfrm>
            <a:off x="762000" y="2133600"/>
            <a:ext cx="6802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Perceptron converges to a  </a:t>
            </a:r>
            <a:r>
              <a:rPr lang="en-US" b="1">
                <a:solidFill>
                  <a:srgbClr val="FF0000"/>
                </a:solidFill>
              </a:rPr>
              <a:t>consistent function</a:t>
            </a:r>
            <a:r>
              <a:rPr lang="en-US" b="1">
                <a:solidFill>
                  <a:schemeClr val="tx2"/>
                </a:solidFill>
              </a:rPr>
              <a:t>, if…</a:t>
            </a:r>
          </a:p>
        </p:txBody>
      </p:sp>
    </p:spTree>
    <p:extLst>
      <p:ext uri="{BB962C8B-B14F-4D97-AF65-F5344CB8AC3E}">
        <p14:creationId xmlns:p14="http://schemas.microsoft.com/office/powerpoint/2010/main" val="35522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5638800" cy="413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05923" name="Rectangle 3"/>
          <p:cNvSpPr>
            <a:spLocks noChangeArrowheads="1"/>
          </p:cNvSpPr>
          <p:nvPr/>
        </p:nvSpPr>
        <p:spPr bwMode="auto">
          <a:xfrm>
            <a:off x="1747838" y="5791200"/>
            <a:ext cx="5451475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Perceptron learns majority function easily, </a:t>
            </a:r>
          </a:p>
          <a:p>
            <a:pPr algn="ctr"/>
            <a:r>
              <a:rPr lang="en-US"/>
              <a:t>DTL is hopeless</a:t>
            </a:r>
          </a:p>
        </p:txBody>
      </p:sp>
    </p:spTree>
    <p:extLst>
      <p:ext uri="{BB962C8B-B14F-4D97-AF65-F5344CB8AC3E}">
        <p14:creationId xmlns:p14="http://schemas.microsoft.com/office/powerpoint/2010/main" val="33772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49400"/>
            <a:ext cx="70485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5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60198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06947" name="Rectangle 3"/>
          <p:cNvSpPr>
            <a:spLocks noChangeArrowheads="1"/>
          </p:cNvSpPr>
          <p:nvPr/>
        </p:nvSpPr>
        <p:spPr bwMode="auto">
          <a:xfrm>
            <a:off x="2281238" y="5334000"/>
            <a:ext cx="4818062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DTL learns restaurant function easily,</a:t>
            </a:r>
          </a:p>
          <a:p>
            <a:pPr algn="ctr"/>
            <a:r>
              <a:rPr lang="en-US"/>
              <a:t> perceptron cannot represent it</a:t>
            </a:r>
          </a:p>
        </p:txBody>
      </p:sp>
    </p:spTree>
    <p:extLst>
      <p:ext uri="{BB962C8B-B14F-4D97-AF65-F5344CB8AC3E}">
        <p14:creationId xmlns:p14="http://schemas.microsoft.com/office/powerpoint/2010/main" val="3069592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73" name="Rectangle 17"/>
          <p:cNvSpPr>
            <a:spLocks noChangeArrowheads="1"/>
          </p:cNvSpPr>
          <p:nvPr/>
        </p:nvSpPr>
        <p:spPr bwMode="auto">
          <a:xfrm>
            <a:off x="2895600" y="3962400"/>
            <a:ext cx="5791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/>
              <a:t>Good news:</a:t>
            </a:r>
            <a:r>
              <a:rPr lang="en-US" sz="2000"/>
              <a:t>  Adding hidden layer allows more target functions to be represented.</a:t>
            </a:r>
          </a:p>
          <a:p>
            <a:endParaRPr lang="en-US" sz="2000"/>
          </a:p>
        </p:txBody>
      </p:sp>
      <p:pic>
        <p:nvPicPr>
          <p:cNvPr id="109467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4676" name="Rectangle 20"/>
          <p:cNvSpPr>
            <a:spLocks noChangeArrowheads="1"/>
          </p:cNvSpPr>
          <p:nvPr/>
        </p:nvSpPr>
        <p:spPr bwMode="auto">
          <a:xfrm>
            <a:off x="609600" y="5638800"/>
            <a:ext cx="317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Minsky &amp; Papert (1969)</a:t>
            </a:r>
          </a:p>
        </p:txBody>
      </p:sp>
    </p:spTree>
    <p:extLst>
      <p:ext uri="{BB962C8B-B14F-4D97-AF65-F5344CB8AC3E}">
        <p14:creationId xmlns:p14="http://schemas.microsoft.com/office/powerpoint/2010/main" val="35933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7772400" cy="1143000"/>
          </a:xfrm>
        </p:spPr>
        <p:txBody>
          <a:bodyPr/>
          <a:lstStyle/>
          <a:p>
            <a:r>
              <a:rPr lang="en-US"/>
              <a:t>Multi-layer Perceptrons (MLPs)</a:t>
            </a:r>
          </a:p>
        </p:txBody>
      </p:sp>
      <p:sp>
        <p:nvSpPr>
          <p:cNvPr id="1256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81200"/>
            <a:ext cx="7772400" cy="4114800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Single-layer perceptrons</a:t>
            </a:r>
            <a:r>
              <a:rPr lang="en-US"/>
              <a:t> can only represent </a:t>
            </a:r>
            <a:r>
              <a:rPr lang="en-US">
                <a:solidFill>
                  <a:srgbClr val="FF0000"/>
                </a:solidFill>
              </a:rPr>
              <a:t>linear decision surfaces</a:t>
            </a:r>
            <a:r>
              <a:rPr lang="en-US"/>
              <a:t>. </a:t>
            </a:r>
          </a:p>
          <a:p>
            <a:endParaRPr lang="en-US"/>
          </a:p>
          <a:p>
            <a:r>
              <a:rPr lang="en-US">
                <a:solidFill>
                  <a:schemeClr val="accent2"/>
                </a:solidFill>
              </a:rPr>
              <a:t>Multi-layer perceptrons</a:t>
            </a:r>
            <a:r>
              <a:rPr lang="en-US"/>
              <a:t> can represent </a:t>
            </a:r>
            <a:r>
              <a:rPr lang="en-US">
                <a:solidFill>
                  <a:srgbClr val="FF0000"/>
                </a:solidFill>
              </a:rPr>
              <a:t>non-linear decision surfaces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04800" y="3212136"/>
            <a:ext cx="8305800" cy="3627437"/>
            <a:chOff x="304800" y="3212136"/>
            <a:chExt cx="8305800" cy="3627437"/>
          </a:xfrm>
        </p:grpSpPr>
        <p:pic>
          <p:nvPicPr>
            <p:cNvPr id="12564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212136"/>
              <a:ext cx="7467600" cy="3627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04800" y="5029200"/>
              <a:ext cx="10951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Hidden </a:t>
              </a:r>
            </a:p>
            <a:p>
              <a:pPr algn="ctr"/>
              <a:r>
                <a:rPr lang="en-US" dirty="0" smtClean="0"/>
                <a:t>Layer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9370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choice of how to represent the output then </a:t>
            </a:r>
            <a:r>
              <a:rPr lang="en-US" dirty="0" smtClean="0"/>
              <a:t>determines the </a:t>
            </a:r>
            <a:r>
              <a:rPr lang="en-US" dirty="0"/>
              <a:t>form of the cross-entropy function</a:t>
            </a:r>
          </a:p>
          <a:p>
            <a:r>
              <a:rPr lang="en-US" dirty="0" smtClean="0"/>
              <a:t>1. Linear output  </a:t>
            </a:r>
            <a:r>
              <a:rPr lang="en-US" altLang="zh-CN" dirty="0" smtClean="0"/>
              <a:t>z</a:t>
            </a:r>
            <a:r>
              <a:rPr lang="en-US" dirty="0" smtClean="0"/>
              <a:t> = W</a:t>
            </a:r>
            <a:r>
              <a:rPr lang="en-US" baseline="30000" dirty="0" smtClean="0"/>
              <a:t>T</a:t>
            </a:r>
            <a:r>
              <a:rPr lang="en-US" dirty="0" smtClean="0"/>
              <a:t> h + b. Often used as mean of Gaussian distribution.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2. Sigmoid function for Bernoulli distribution. Output P(y</a:t>
            </a:r>
            <a:r>
              <a:rPr lang="en-US" altLang="zh-CN" dirty="0" smtClean="0"/>
              <a:t>=1</a:t>
            </a:r>
            <a:r>
              <a:rPr lang="en-US" dirty="0" smtClean="0"/>
              <a:t> | x)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429000"/>
            <a:ext cx="37973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63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3. </a:t>
            </a:r>
            <a:r>
              <a:rPr lang="en-US" dirty="0" err="1" smtClean="0"/>
              <a:t>Softmax</a:t>
            </a:r>
            <a:r>
              <a:rPr lang="en-US" dirty="0" smtClean="0"/>
              <a:t> for </a:t>
            </a:r>
            <a:r>
              <a:rPr lang="en-US" dirty="0" err="1" smtClean="0"/>
              <a:t>Multinoulli</a:t>
            </a:r>
            <a:r>
              <a:rPr lang="en-US" dirty="0" smtClean="0"/>
              <a:t> output distributions. Predict a vector, each element being P(y = </a:t>
            </a:r>
            <a:r>
              <a:rPr lang="en-US" dirty="0" err="1" smtClean="0"/>
              <a:t>i</a:t>
            </a:r>
            <a:r>
              <a:rPr lang="en-US" dirty="0" smtClean="0"/>
              <a:t>| x)</a:t>
            </a:r>
            <a:endParaRPr lang="en-US" baseline="-25000" dirty="0" smtClean="0"/>
          </a:p>
          <a:p>
            <a:r>
              <a:rPr lang="en-US" dirty="0" smtClean="0"/>
              <a:t>A linear layer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Softmax</a:t>
            </a:r>
            <a:r>
              <a:rPr lang="en-US" dirty="0" smtClean="0"/>
              <a:t> function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68" y="4726431"/>
            <a:ext cx="5118100" cy="123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68" y="3188494"/>
            <a:ext cx="28829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28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651000"/>
            <a:ext cx="8860536" cy="3538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5410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Hidden Layer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5410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Output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11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57475" name="Rectangle 3"/>
          <p:cNvSpPr>
            <a:spLocks noChangeArrowheads="1"/>
          </p:cNvSpPr>
          <p:nvPr/>
        </p:nvSpPr>
        <p:spPr bwMode="auto">
          <a:xfrm>
            <a:off x="1524000" y="3048000"/>
            <a:ext cx="762000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/>
              <a:t>Minsky &amp; Papert (1969) </a:t>
            </a:r>
            <a:r>
              <a:rPr lang="en-US" sz="1800"/>
              <a:t>	</a:t>
            </a:r>
            <a:r>
              <a:rPr lang="ja-JP" altLang="en-US" sz="1800" i="1">
                <a:latin typeface="Arial"/>
              </a:rPr>
              <a:t>“</a:t>
            </a:r>
            <a:r>
              <a:rPr lang="en-US" sz="1800" i="1"/>
              <a:t>[The perceptron] has many features to attract attention:  its linearity; its intriguing learning theorem; its clear paradigmatic simplicity as a kind of parallel computation.  </a:t>
            </a:r>
            <a:r>
              <a:rPr lang="en-US" sz="1800" i="1">
                <a:solidFill>
                  <a:srgbClr val="FF0000"/>
                </a:solidFill>
              </a:rPr>
              <a:t>There is no reason to suppose that any of these virtues carry over to the many-layered version.</a:t>
            </a:r>
            <a:r>
              <a:rPr lang="en-US" sz="1800" i="1"/>
              <a:t>  Nevertheless, we consider it to be an important research problem to elucidate (or reject) our intuitive judgment that </a:t>
            </a:r>
            <a:r>
              <a:rPr lang="en-US" sz="1800" i="1">
                <a:solidFill>
                  <a:srgbClr val="FF0000"/>
                </a:solidFill>
              </a:rPr>
              <a:t>the extension is sterile.</a:t>
            </a:r>
            <a:r>
              <a:rPr lang="ja-JP" altLang="en-US" sz="1800" i="1">
                <a:solidFill>
                  <a:srgbClr val="FF0000"/>
                </a:solidFill>
                <a:latin typeface="Arial"/>
              </a:rPr>
              <a:t>”</a:t>
            </a:r>
            <a:r>
              <a:rPr lang="en-US" sz="2000" i="1"/>
              <a:t>  </a:t>
            </a:r>
          </a:p>
          <a:p>
            <a:pPr>
              <a:spcBef>
                <a:spcPct val="50000"/>
              </a:spcBef>
            </a:pPr>
            <a:endParaRPr lang="en-US" sz="1800" i="1"/>
          </a:p>
        </p:txBody>
      </p:sp>
      <p:sp>
        <p:nvSpPr>
          <p:cNvPr id="1257476" name="Rectangle 4"/>
          <p:cNvSpPr>
            <a:spLocks noChangeArrowheads="1"/>
          </p:cNvSpPr>
          <p:nvPr/>
        </p:nvSpPr>
        <p:spPr bwMode="auto">
          <a:xfrm>
            <a:off x="2667000" y="1524000"/>
            <a:ext cx="5791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000"/>
          </a:p>
          <a:p>
            <a:r>
              <a:rPr lang="en-US" sz="2000" b="1"/>
              <a:t>Bad news:</a:t>
            </a:r>
            <a:r>
              <a:rPr lang="en-US" sz="2000"/>
              <a:t>  No algorithm for learning in multi-layered networks, and no convergence theorem was known in 1969!</a:t>
            </a:r>
          </a:p>
        </p:txBody>
      </p:sp>
      <p:sp>
        <p:nvSpPr>
          <p:cNvPr id="12574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57480" name="Rectangle 8"/>
          <p:cNvSpPr>
            <a:spLocks noChangeArrowheads="1"/>
          </p:cNvSpPr>
          <p:nvPr/>
        </p:nvSpPr>
        <p:spPr bwMode="auto">
          <a:xfrm>
            <a:off x="609600" y="5029200"/>
            <a:ext cx="80010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Minsky &amp; Papert (1969) </a:t>
            </a:r>
            <a:r>
              <a:rPr lang="en-US" sz="1800">
                <a:solidFill>
                  <a:srgbClr val="FF0000"/>
                </a:solidFill>
              </a:rPr>
              <a:t>pricked the neural network balloon …they almost killed the field.</a:t>
            </a:r>
            <a:r>
              <a:rPr lang="en-US" sz="1600">
                <a:solidFill>
                  <a:srgbClr val="FF0000"/>
                </a:solidFill>
              </a:rPr>
              <a:t> </a:t>
            </a:r>
          </a:p>
          <a:p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257482" name="Rectangle 10"/>
          <p:cNvSpPr>
            <a:spLocks noChangeArrowheads="1"/>
          </p:cNvSpPr>
          <p:nvPr/>
        </p:nvSpPr>
        <p:spPr bwMode="auto">
          <a:xfrm>
            <a:off x="3886200" y="6300788"/>
            <a:ext cx="368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Winter of Neural Networks 69-86.</a:t>
            </a:r>
          </a:p>
        </p:txBody>
      </p:sp>
      <p:sp>
        <p:nvSpPr>
          <p:cNvPr id="1257484" name="Rectangle 12"/>
          <p:cNvSpPr>
            <a:spLocks noChangeArrowheads="1"/>
          </p:cNvSpPr>
          <p:nvPr/>
        </p:nvSpPr>
        <p:spPr bwMode="auto">
          <a:xfrm>
            <a:off x="1143000" y="5791200"/>
            <a:ext cx="7467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C00CC"/>
                </a:solidFill>
              </a:rPr>
              <a:t>Rumors say these results may  have killed Rosenblatt….</a:t>
            </a:r>
          </a:p>
          <a:p>
            <a:pPr>
              <a:spcBef>
                <a:spcPct val="50000"/>
              </a:spcBef>
            </a:pPr>
            <a:endParaRPr lang="en-US" sz="140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9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7480" grpId="0"/>
      <p:bldP spid="1257482" grpId="0"/>
      <p:bldP spid="125748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4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371600" y="2743200"/>
            <a:ext cx="7772400" cy="4114800"/>
          </a:xfrm>
        </p:spPr>
        <p:txBody>
          <a:bodyPr/>
          <a:lstStyle/>
          <a:p>
            <a:pPr marL="457200" indent="-457200"/>
            <a:r>
              <a:rPr lang="en-US"/>
              <a:t>Two major problems they saw were </a:t>
            </a:r>
          </a:p>
          <a:p>
            <a:pPr marL="914400" lvl="1" indent="-457200">
              <a:buFontTx/>
              <a:buAutoNum type="arabicPeriod"/>
            </a:pPr>
            <a:r>
              <a:rPr lang="en-US"/>
              <a:t>How can the learning algorithm </a:t>
            </a:r>
            <a:r>
              <a:rPr lang="en-US">
                <a:solidFill>
                  <a:srgbClr val="FF0000"/>
                </a:solidFill>
              </a:rPr>
              <a:t>apportion credit (or blame) to individual weights for incorrect classifications</a:t>
            </a:r>
            <a:r>
              <a:rPr lang="en-US"/>
              <a:t> depending on a (sometimes) large number of weights?</a:t>
            </a:r>
          </a:p>
          <a:p>
            <a:pPr marL="914400" lvl="1" indent="-457200">
              <a:buFontTx/>
              <a:buAutoNum type="arabicPeriod"/>
            </a:pPr>
            <a:endParaRPr lang="en-US"/>
          </a:p>
          <a:p>
            <a:pPr marL="914400" lvl="1" indent="-457200">
              <a:buFontTx/>
              <a:buAutoNum type="arabicPeriod"/>
            </a:pPr>
            <a:r>
              <a:rPr lang="en-US"/>
              <a:t>How can such a network learn </a:t>
            </a:r>
            <a:r>
              <a:rPr lang="en-US">
                <a:solidFill>
                  <a:srgbClr val="FF0000"/>
                </a:solidFill>
              </a:rPr>
              <a:t>useful higher-order features</a:t>
            </a:r>
            <a:r>
              <a:rPr lang="en-US"/>
              <a:t>?</a:t>
            </a:r>
          </a:p>
          <a:p>
            <a:pPr marL="457200" indent="-457200"/>
            <a:endParaRPr lang="en-US" b="1"/>
          </a:p>
          <a:p>
            <a:pPr marL="457200" indent="-457200"/>
            <a:endParaRPr lang="en-US" b="1"/>
          </a:p>
        </p:txBody>
      </p:sp>
      <p:pic>
        <p:nvPicPr>
          <p:cNvPr id="1258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3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7924800" cy="4114800"/>
          </a:xfrm>
        </p:spPr>
        <p:txBody>
          <a:bodyPr/>
          <a:lstStyle/>
          <a:p>
            <a:pPr marL="457200" indent="-457200"/>
            <a:endParaRPr lang="en-US" b="1" dirty="0"/>
          </a:p>
          <a:p>
            <a:pPr marL="457200" indent="-457200"/>
            <a:r>
              <a:rPr lang="en-US" b="1" dirty="0"/>
              <a:t>Good news:</a:t>
            </a:r>
            <a:r>
              <a:rPr lang="en-US" dirty="0"/>
              <a:t> Successful credit-apportionment learning algorithms </a:t>
            </a:r>
          </a:p>
          <a:p>
            <a:pPr marL="457200" indent="-457200"/>
            <a:r>
              <a:rPr lang="en-US" dirty="0"/>
              <a:t>developed soon afterwards (e.g., back-propagation).   Still successful, in </a:t>
            </a:r>
          </a:p>
          <a:p>
            <a:pPr marL="457200" indent="-457200"/>
            <a:r>
              <a:rPr lang="en-US" dirty="0"/>
              <a:t>spite of lack of convergence theorem. 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259523" name="Group 3"/>
          <p:cNvGrpSpPr>
            <a:grpSpLocks/>
          </p:cNvGrpSpPr>
          <p:nvPr/>
        </p:nvGrpSpPr>
        <p:grpSpPr bwMode="auto">
          <a:xfrm>
            <a:off x="1981200" y="4648200"/>
            <a:ext cx="4267200" cy="1828800"/>
            <a:chOff x="1200" y="1728"/>
            <a:chExt cx="2496" cy="1593"/>
          </a:xfrm>
        </p:grpSpPr>
        <p:pic>
          <p:nvPicPr>
            <p:cNvPr id="1259524" name="Picture 4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728"/>
              <a:ext cx="1152" cy="1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9525" name="Picture 5" descr="cover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728"/>
              <a:ext cx="1152" cy="1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59526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Back Propagation - Next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5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96900"/>
            <a:ext cx="83312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68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New York Times: “Scientists </a:t>
            </a:r>
            <a:r>
              <a:rPr lang="en-US" b="1" dirty="0">
                <a:solidFill>
                  <a:srgbClr val="FF0000"/>
                </a:solidFill>
              </a:rPr>
              <a:t>See Promise in Deep-Learning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Programs,” Saturday, Nov. 24, front page.</a:t>
            </a:r>
            <a:endParaRPr lang="en-US" dirty="0"/>
          </a:p>
          <a:p>
            <a:r>
              <a:rPr lang="en-US" b="1" dirty="0">
                <a:solidFill>
                  <a:srgbClr val="660066"/>
                </a:solidFill>
                <a:hlinkClick r:id="rId2"/>
              </a:rPr>
              <a:t>http://www.nytimes.com/2012/11/24/science/scientists-see-advances-in-deep-learning-a-part-of-artificial-intelligence.html?</a:t>
            </a:r>
            <a:r>
              <a:rPr lang="en-US" b="1" dirty="0" smtClean="0">
                <a:solidFill>
                  <a:srgbClr val="660066"/>
                </a:solidFill>
                <a:hlinkClick r:id="rId2"/>
              </a:rPr>
              <a:t>hpw</a:t>
            </a:r>
            <a:endParaRPr lang="en-US" b="1" dirty="0" smtClean="0">
              <a:solidFill>
                <a:srgbClr val="660066"/>
              </a:solidFill>
            </a:endParaRPr>
          </a:p>
          <a:p>
            <a:endParaRPr lang="en-US" dirty="0"/>
          </a:p>
          <a:p>
            <a:r>
              <a:rPr lang="en-US" b="1" dirty="0" smtClean="0">
                <a:solidFill>
                  <a:schemeClr val="accent2"/>
                </a:solidFill>
              </a:rPr>
              <a:t>Multi-layer neural networks, a resurgence!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Winner one of the most recent learning competitions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Automatic (unsupervised) learning of “cat” and “human face” from 10 million of Google images; 16,000 cores 3 days; multi-layer neural network (Stanford &amp; Google)</a:t>
            </a:r>
            <a:r>
              <a:rPr lang="en-US" b="1" dirty="0">
                <a:solidFill>
                  <a:schemeClr val="accent2"/>
                </a:solidFill>
              </a:rPr>
              <a:t>. 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</a:rPr>
              <a:t>ImageNet</a:t>
            </a:r>
            <a:r>
              <a:rPr lang="en-US" b="1" dirty="0" smtClean="0">
                <a:solidFill>
                  <a:schemeClr val="accent2"/>
                </a:solidFill>
              </a:rPr>
              <a:t> http</a:t>
            </a:r>
            <a:r>
              <a:rPr lang="en-US" b="1" dirty="0">
                <a:solidFill>
                  <a:schemeClr val="accent2"/>
                </a:solidFill>
              </a:rPr>
              <a:t>://image-</a:t>
            </a:r>
            <a:r>
              <a:rPr lang="en-US" b="1" dirty="0" err="1">
                <a:solidFill>
                  <a:schemeClr val="accent2"/>
                </a:solidFill>
              </a:rPr>
              <a:t>net.org</a:t>
            </a:r>
            <a:r>
              <a:rPr lang="en-US" b="1" dirty="0" smtClean="0">
                <a:solidFill>
                  <a:schemeClr val="accent2"/>
                </a:solidFill>
              </a:rPr>
              <a:t>/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Speech recognition and real-time translation (Microsoft Research, China).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5410200"/>
            <a:ext cx="62496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Aside: see web site for great survey article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“A Few Useful Things to Know About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Machine Learning” by </a:t>
            </a:r>
            <a:r>
              <a:rPr lang="en-US" dirty="0" err="1" smtClean="0">
                <a:solidFill>
                  <a:srgbClr val="008000"/>
                </a:solidFill>
              </a:rPr>
              <a:t>Domingos</a:t>
            </a:r>
            <a:r>
              <a:rPr lang="en-US" dirty="0" smtClean="0">
                <a:solidFill>
                  <a:srgbClr val="008000"/>
                </a:solidFill>
              </a:rPr>
              <a:t>, CACM, 2012.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05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ELMAN@C02GT4M7DJWT3PP7" val="4701"/>
</p:tagLst>
</file>

<file path=ppt/theme/theme1.xml><?xml version="1.0" encoding="utf-8"?>
<a:theme xmlns:a="http://schemas.openxmlformats.org/drawingml/2006/main" name="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598D"/>
      </a:hlink>
      <a:folHlink>
        <a:srgbClr val="B22D51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58711</TotalTime>
  <Words>5483</Words>
  <Application>Microsoft Macintosh PowerPoint</Application>
  <PresentationFormat>On-screen Show (4:3)</PresentationFormat>
  <Paragraphs>3080</Paragraphs>
  <Slides>78</Slides>
  <Notes>7</Notes>
  <HiddenSlides>4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90" baseType="lpstr">
      <vt:lpstr>Gulim</vt:lpstr>
      <vt:lpstr>ＭＳ Ｐゴシック</vt:lpstr>
      <vt:lpstr>Symbol</vt:lpstr>
      <vt:lpstr>Times New Roman</vt:lpstr>
      <vt:lpstr>Wingdings</vt:lpstr>
      <vt:lpstr>Arial</vt:lpstr>
      <vt:lpstr>Default Design</vt:lpstr>
      <vt:lpstr>2_Default Design</vt:lpstr>
      <vt:lpstr>3_Default Design</vt:lpstr>
      <vt:lpstr>1_Default Design</vt:lpstr>
      <vt:lpstr>Visio</vt:lpstr>
      <vt:lpstr>Equation</vt:lpstr>
      <vt:lpstr>CS 4700: Foundations of  Artificial Intelligence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Concepts</vt:lpstr>
      <vt:lpstr>PowerPoint Presentation</vt:lpstr>
      <vt:lpstr>An Artificial Neuron Node or Unit: A Mathematical Abstraction</vt:lpstr>
      <vt:lpstr>Activation  Functions</vt:lpstr>
      <vt:lpstr>PowerPoint Presentation</vt:lpstr>
      <vt:lpstr>Threshold Activation Function </vt:lpstr>
      <vt:lpstr>Implementing Boolean Functions</vt:lpstr>
      <vt:lpstr>PowerPoint Presentation</vt:lpstr>
      <vt:lpstr>Boolean AND</vt:lpstr>
      <vt:lpstr>Boolean OR</vt:lpstr>
      <vt:lpstr>Inverter</vt:lpstr>
      <vt:lpstr>PowerPoint Presentation</vt:lpstr>
      <vt:lpstr>Network Structures</vt:lpstr>
      <vt:lpstr>Recurrent Networks</vt:lpstr>
      <vt:lpstr>Feed-forward Network: Represents a function of Its Input </vt:lpstr>
      <vt:lpstr>PowerPoint Presentation</vt:lpstr>
      <vt:lpstr>Intermezzo</vt:lpstr>
      <vt:lpstr>PowerPoint Presentation</vt:lpstr>
      <vt:lpstr>PowerPoint Presentation</vt:lpstr>
      <vt:lpstr>Perceptron </vt:lpstr>
      <vt:lpstr>Perceptron</vt:lpstr>
      <vt:lpstr>Single Layer Feed-forward Neural Networks Perceptrons </vt:lpstr>
      <vt:lpstr>Perceptron to Learn to Identify Digits (From Pat. Winston, MIT)</vt:lpstr>
      <vt:lpstr>Perceptron to Learn to Identify Digits (From Pat. Winston, MIT)</vt:lpstr>
      <vt:lpstr>Perceptron to Learn to Identify Digit 0</vt:lpstr>
      <vt:lpstr>PowerPoint Presentation</vt:lpstr>
      <vt:lpstr>PowerPoint Presentation</vt:lpstr>
      <vt:lpstr>PowerPoint Presentation</vt:lpstr>
      <vt:lpstr>PowerPoint Presentation</vt:lpstr>
      <vt:lpstr>Handwritten digit recognition</vt:lpstr>
      <vt:lpstr>PowerPoint Presentation</vt:lpstr>
      <vt:lpstr>PowerPoint Presentation</vt:lpstr>
      <vt:lpstr>Perceptron Learning: Intuition</vt:lpstr>
      <vt:lpstr>Perceptron Learning: Simple Example</vt:lpstr>
      <vt:lpstr>Perceptron Learning: Simple Example</vt:lpstr>
      <vt:lpstr>Perceptron Learning: Simple Example</vt:lpstr>
      <vt:lpstr>Perceptron Learning: Simple Example</vt:lpstr>
      <vt:lpstr>PowerPoint Presentation</vt:lpstr>
      <vt:lpstr>Perceptron Learning: Simple Example</vt:lpstr>
      <vt:lpstr>PowerPoint Presentation</vt:lpstr>
      <vt:lpstr>Perceptron Learning: Simple Example</vt:lpstr>
      <vt:lpstr>PowerPoint Presentation</vt:lpstr>
      <vt:lpstr>Perceptron Learning: Simple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Convergence of Perceptron  Learning Algorithm</vt:lpstr>
      <vt:lpstr>PowerPoint Presentation</vt:lpstr>
      <vt:lpstr>PowerPoint Presentation</vt:lpstr>
      <vt:lpstr>PowerPoint Presentation</vt:lpstr>
      <vt:lpstr>Multi-layer Perceptrons (MLPs)</vt:lpstr>
      <vt:lpstr>Output units</vt:lpstr>
      <vt:lpstr>Output units</vt:lpstr>
      <vt:lpstr>PowerPoint Presentation</vt:lpstr>
      <vt:lpstr>PowerPoint Presentation</vt:lpstr>
      <vt:lpstr>PowerPoint Presentation</vt:lpstr>
      <vt:lpstr>Back Propagation - Next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Office User</cp:lastModifiedBy>
  <cp:revision>1105</cp:revision>
  <dcterms:created xsi:type="dcterms:W3CDTF">1601-01-01T00:00:00Z</dcterms:created>
  <dcterms:modified xsi:type="dcterms:W3CDTF">2017-11-27T23:54:06Z</dcterms:modified>
</cp:coreProperties>
</file>